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779"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1948883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330735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1BA8B2-A546-44BE-8732-B92DAC171DC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10959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101045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1BA8B2-A546-44BE-8732-B92DAC171DC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7914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2571955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550386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342112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2556914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1776180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423701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1182214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4155224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2D28B9-DE7F-4E46-B90A-430778EBC4BD}" type="datetimeFigureOut">
              <a:rPr lang="en-IN" smtClean="0"/>
              <a:t>12-11-2021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1503239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2D28B9-DE7F-4E46-B90A-430778EBC4BD}" type="datetimeFigureOut">
              <a:rPr lang="en-IN" smtClean="0"/>
              <a:t>12-11-2021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1058975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D28B9-DE7F-4E46-B90A-430778EBC4BD}" type="datetimeFigureOut">
              <a:rPr lang="en-IN" smtClean="0"/>
              <a:t>12-11-2021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27359369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1023111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1115685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3374524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1BA8B2-A546-44BE-8732-B92DAC171DC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487919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990435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1BA8B2-A546-44BE-8732-B92DAC171DC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2964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8581321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5580607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4113173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2D28B9-DE7F-4E46-B90A-430778EBC4BD}"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1857800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3485231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2D28B9-DE7F-4E46-B90A-430778EBC4BD}" type="datetimeFigureOut">
              <a:rPr lang="en-IN" smtClean="0"/>
              <a:t>12-11-2021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1164981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2D28B9-DE7F-4E46-B90A-430778EBC4BD}" type="datetimeFigureOut">
              <a:rPr lang="en-IN" smtClean="0"/>
              <a:t>12-11-2021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373131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D28B9-DE7F-4E46-B90A-430778EBC4BD}" type="datetimeFigureOut">
              <a:rPr lang="en-IN" smtClean="0"/>
              <a:t>12-11-2021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2313561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279350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2D28B9-DE7F-4E46-B90A-430778EBC4BD}"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1BA8B2-A546-44BE-8732-B92DAC171DCA}" type="slidenum">
              <a:rPr lang="en-IN" smtClean="0"/>
              <a:t>‹#›</a:t>
            </a:fld>
            <a:endParaRPr lang="en-IN"/>
          </a:p>
        </p:txBody>
      </p:sp>
    </p:spTree>
    <p:extLst>
      <p:ext uri="{BB962C8B-B14F-4D97-AF65-F5344CB8AC3E}">
        <p14:creationId xmlns:p14="http://schemas.microsoft.com/office/powerpoint/2010/main" val="182224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E2D28B9-DE7F-4E46-B90A-430778EBC4BD}" type="datetimeFigureOut">
              <a:rPr lang="en-IN" smtClean="0"/>
              <a:t>12-11-2021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C1BA8B2-A546-44BE-8732-B92DAC171DCA}" type="slidenum">
              <a:rPr lang="en-IN" smtClean="0"/>
              <a:t>‹#›</a:t>
            </a:fld>
            <a:endParaRPr lang="en-IN"/>
          </a:p>
        </p:txBody>
      </p:sp>
    </p:spTree>
    <p:extLst>
      <p:ext uri="{BB962C8B-B14F-4D97-AF65-F5344CB8AC3E}">
        <p14:creationId xmlns:p14="http://schemas.microsoft.com/office/powerpoint/2010/main" val="406364272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E2D28B9-DE7F-4E46-B90A-430778EBC4BD}" type="datetimeFigureOut">
              <a:rPr lang="en-IN" smtClean="0"/>
              <a:t>12-11-2021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C1BA8B2-A546-44BE-8732-B92DAC171DCA}" type="slidenum">
              <a:rPr lang="en-IN" smtClean="0"/>
              <a:t>‹#›</a:t>
            </a:fld>
            <a:endParaRPr lang="en-IN"/>
          </a:p>
        </p:txBody>
      </p:sp>
    </p:spTree>
    <p:extLst>
      <p:ext uri="{BB962C8B-B14F-4D97-AF65-F5344CB8AC3E}">
        <p14:creationId xmlns:p14="http://schemas.microsoft.com/office/powerpoint/2010/main" val="360920212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768ABE-3479-401C-B0BD-625E45BEB5AA}"/>
              </a:ext>
            </a:extLst>
          </p:cNvPr>
          <p:cNvSpPr/>
          <p:nvPr/>
        </p:nvSpPr>
        <p:spPr>
          <a:xfrm>
            <a:off x="1748495" y="1773016"/>
            <a:ext cx="8695009"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Customer Retention Case</a:t>
            </a:r>
            <a:br>
              <a:rPr lang="en-US" sz="5400" b="1" cap="none" spc="0" dirty="0">
                <a:ln/>
                <a:solidFill>
                  <a:schemeClr val="accent4"/>
                </a:solidFill>
                <a:effectLst/>
              </a:rPr>
            </a:br>
            <a:r>
              <a:rPr lang="en-US" sz="5400" b="1" cap="none" spc="0" dirty="0">
                <a:ln/>
                <a:solidFill>
                  <a:schemeClr val="accent4"/>
                </a:solidFill>
                <a:effectLst/>
              </a:rPr>
              <a:t>Study Presentation</a:t>
            </a:r>
          </a:p>
        </p:txBody>
      </p:sp>
      <p:sp>
        <p:nvSpPr>
          <p:cNvPr id="5" name="Rectangle 4">
            <a:extLst>
              <a:ext uri="{FF2B5EF4-FFF2-40B4-BE49-F238E27FC236}">
                <a16:creationId xmlns:a16="http://schemas.microsoft.com/office/drawing/2014/main" id="{57A63F1B-EA63-4271-BA30-C0389F6B11EE}"/>
              </a:ext>
            </a:extLst>
          </p:cNvPr>
          <p:cNvSpPr/>
          <p:nvPr/>
        </p:nvSpPr>
        <p:spPr>
          <a:xfrm>
            <a:off x="7799508" y="4702833"/>
            <a:ext cx="3796231" cy="120032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rPr>
              <a:t>Presented by</a:t>
            </a:r>
            <a:br>
              <a:rPr lang="en-US" sz="3600" b="1" cap="none" spc="0" dirty="0">
                <a:ln/>
                <a:solidFill>
                  <a:schemeClr val="accent4"/>
                </a:solidFill>
                <a:effectLst/>
              </a:rPr>
            </a:br>
            <a:r>
              <a:rPr lang="en-US" sz="3600" b="1" cap="none" spc="0" dirty="0">
                <a:ln/>
                <a:solidFill>
                  <a:schemeClr val="accent4"/>
                </a:solidFill>
                <a:effectLst/>
              </a:rPr>
              <a:t>Sri Bharath Vasa</a:t>
            </a:r>
          </a:p>
        </p:txBody>
      </p:sp>
    </p:spTree>
    <p:extLst>
      <p:ext uri="{BB962C8B-B14F-4D97-AF65-F5344CB8AC3E}">
        <p14:creationId xmlns:p14="http://schemas.microsoft.com/office/powerpoint/2010/main" val="154923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D279B8-ABAA-4A2D-BD63-44B61EB3EF1E}"/>
              </a:ext>
            </a:extLst>
          </p:cNvPr>
          <p:cNvSpPr/>
          <p:nvPr/>
        </p:nvSpPr>
        <p:spPr>
          <a:xfrm>
            <a:off x="717773" y="140160"/>
            <a:ext cx="1075647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Exploratory Data Analysis (EDA)</a:t>
            </a:r>
          </a:p>
        </p:txBody>
      </p:sp>
      <p:graphicFrame>
        <p:nvGraphicFramePr>
          <p:cNvPr id="3" name="Table 2">
            <a:extLst>
              <a:ext uri="{FF2B5EF4-FFF2-40B4-BE49-F238E27FC236}">
                <a16:creationId xmlns:a16="http://schemas.microsoft.com/office/drawing/2014/main" id="{D3946447-AA32-4512-B3D4-A7DD96250D06}"/>
              </a:ext>
            </a:extLst>
          </p:cNvPr>
          <p:cNvGraphicFramePr>
            <a:graphicFrameLocks noGrp="1"/>
          </p:cNvGraphicFramePr>
          <p:nvPr>
            <p:extLst>
              <p:ext uri="{D42A27DB-BD31-4B8C-83A1-F6EECF244321}">
                <p14:modId xmlns:p14="http://schemas.microsoft.com/office/powerpoint/2010/main" val="2692367940"/>
              </p:ext>
            </p:extLst>
          </p:nvPr>
        </p:nvGraphicFramePr>
        <p:xfrm>
          <a:off x="1786785" y="2133600"/>
          <a:ext cx="9750424" cy="399796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804148455"/>
                    </a:ext>
                  </a:extLst>
                </a:gridCol>
                <a:gridCol w="7159624">
                  <a:extLst>
                    <a:ext uri="{9D8B030D-6E8A-4147-A177-3AD203B41FA5}">
                      <a16:colId xmlns:a16="http://schemas.microsoft.com/office/drawing/2014/main" val="1667700236"/>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2957164778"/>
                  </a:ext>
                </a:extLst>
              </a:tr>
              <a:tr h="370840">
                <a:tc>
                  <a:txBody>
                    <a:bodyPr/>
                    <a:lstStyle/>
                    <a:p>
                      <a:r>
                        <a:rPr lang="en-US" sz="2000" dirty="0">
                          <a:latin typeface="Arial Rounded MT Bold" panose="020F0704030504030204" pitchFamily="34" charset="0"/>
                        </a:rPr>
                        <a:t>Hardware</a:t>
                      </a:r>
                      <a:endParaRPr lang="en-IN" sz="2000" dirty="0">
                        <a:latin typeface="Arial Rounded MT Bold" panose="020F0704030504030204" pitchFamily="34" charset="0"/>
                      </a:endParaRPr>
                    </a:p>
                  </a:txBody>
                  <a:tcPr/>
                </a:tc>
                <a:tc>
                  <a:txBody>
                    <a:bodyPr/>
                    <a:lstStyle/>
                    <a:p>
                      <a:r>
                        <a:rPr lang="en-US" sz="2000" dirty="0">
                          <a:latin typeface="Arial Rounded MT Bold" panose="020F0704030504030204" pitchFamily="34" charset="0"/>
                        </a:rPr>
                        <a:t>RAM: 12 GB</a:t>
                      </a:r>
                    </a:p>
                    <a:p>
                      <a:r>
                        <a:rPr lang="en-US" sz="2000" dirty="0">
                          <a:latin typeface="Arial Rounded MT Bold" panose="020F0704030504030204" pitchFamily="34" charset="0"/>
                        </a:rPr>
                        <a:t>CPU : </a:t>
                      </a:r>
                      <a:r>
                        <a:rPr lang="en-US" sz="2000" b="0" i="0" u="none" strike="noStrike" baseline="0" dirty="0">
                          <a:latin typeface="Arial Rounded MT Bold" panose="020F0704030504030204" pitchFamily="34" charset="0"/>
                        </a:rPr>
                        <a:t>11th Gen Intel(R) Core(TM) i5-1135G7 @ 2.40GHz</a:t>
                      </a:r>
                      <a:endParaRPr lang="en-US" sz="2000" dirty="0">
                        <a:latin typeface="Arial Rounded MT Bold" panose="020F0704030504030204" pitchFamily="34" charset="0"/>
                      </a:endParaRPr>
                    </a:p>
                    <a:p>
                      <a:r>
                        <a:rPr lang="en-US" sz="2000" dirty="0">
                          <a:latin typeface="Arial Rounded MT Bold" panose="020F0704030504030204" pitchFamily="34" charset="0"/>
                        </a:rPr>
                        <a:t>GPU : </a:t>
                      </a:r>
                      <a:r>
                        <a:rPr lang="en-IN" sz="2000" b="0" i="0" u="none" strike="noStrike" baseline="0" dirty="0">
                          <a:latin typeface="Arial Rounded MT Bold" panose="020F0704030504030204" pitchFamily="34" charset="0"/>
                        </a:rPr>
                        <a:t>intel </a:t>
                      </a:r>
                      <a:r>
                        <a:rPr lang="en-IN" sz="2000" b="0" i="0" u="none" strike="noStrike" baseline="0" dirty="0" err="1">
                          <a:latin typeface="Arial Rounded MT Bold" panose="020F0704030504030204" pitchFamily="34" charset="0"/>
                        </a:rPr>
                        <a:t>iRIS</a:t>
                      </a:r>
                      <a:r>
                        <a:rPr lang="en-IN" sz="2000" b="0" i="0" u="none" strike="noStrike" baseline="0" dirty="0">
                          <a:latin typeface="Arial Rounded MT Bold" panose="020F0704030504030204" pitchFamily="34" charset="0"/>
                        </a:rPr>
                        <a:t> Xe Graphics card </a:t>
                      </a:r>
                      <a:endParaRPr lang="en-IN" sz="2000" dirty="0">
                        <a:latin typeface="Arial Rounded MT Bold" panose="020F0704030504030204" pitchFamily="34" charset="0"/>
                      </a:endParaRPr>
                    </a:p>
                  </a:txBody>
                  <a:tcPr/>
                </a:tc>
                <a:extLst>
                  <a:ext uri="{0D108BD9-81ED-4DB2-BD59-A6C34878D82A}">
                    <a16:rowId xmlns:a16="http://schemas.microsoft.com/office/drawing/2014/main" val="847169651"/>
                  </a:ext>
                </a:extLst>
              </a:tr>
              <a:tr h="370840">
                <a:tc>
                  <a:txBody>
                    <a:bodyPr/>
                    <a:lstStyle/>
                    <a:p>
                      <a:r>
                        <a:rPr lang="en-US" sz="2000" dirty="0">
                          <a:latin typeface="Arial Rounded MT Bold" panose="020F0704030504030204" pitchFamily="34" charset="0"/>
                        </a:rPr>
                        <a:t>Software</a:t>
                      </a:r>
                      <a:endParaRPr lang="en-IN" sz="2000" dirty="0">
                        <a:latin typeface="Arial Rounded MT Bold" panose="020F0704030504030204" pitchFamily="34" charset="0"/>
                      </a:endParaRPr>
                    </a:p>
                  </a:txBody>
                  <a:tcPr/>
                </a:tc>
                <a:tc>
                  <a:txBody>
                    <a:bodyPr/>
                    <a:lstStyle/>
                    <a:p>
                      <a:r>
                        <a:rPr lang="en-US" sz="2000" dirty="0">
                          <a:latin typeface="Arial Rounded MT Bold" panose="020F0704030504030204" pitchFamily="34" charset="0"/>
                        </a:rPr>
                        <a:t>Programming language : Python</a:t>
                      </a:r>
                    </a:p>
                    <a:p>
                      <a:r>
                        <a:rPr lang="en-IN" sz="2000" dirty="0">
                          <a:latin typeface="Arial Rounded MT Bold" panose="020F0704030504030204" pitchFamily="34" charset="0"/>
                        </a:rPr>
                        <a:t>Distribution : Anaconda Navigator</a:t>
                      </a:r>
                    </a:p>
                    <a:p>
                      <a:r>
                        <a:rPr lang="en-IN" sz="2000" dirty="0">
                          <a:latin typeface="Arial Rounded MT Bold" panose="020F0704030504030204" pitchFamily="34" charset="0"/>
                        </a:rPr>
                        <a:t>Browser based language shell : Jupyter Notebook</a:t>
                      </a:r>
                    </a:p>
                  </a:txBody>
                  <a:tcPr/>
                </a:tc>
                <a:extLst>
                  <a:ext uri="{0D108BD9-81ED-4DB2-BD59-A6C34878D82A}">
                    <a16:rowId xmlns:a16="http://schemas.microsoft.com/office/drawing/2014/main" val="1645204879"/>
                  </a:ext>
                </a:extLst>
              </a:tr>
              <a:tr h="370840">
                <a:tc>
                  <a:txBody>
                    <a:bodyPr/>
                    <a:lstStyle/>
                    <a:p>
                      <a:r>
                        <a:rPr lang="en-US" sz="2000" dirty="0">
                          <a:latin typeface="Arial Rounded MT Bold" panose="020F0704030504030204" pitchFamily="34" charset="0"/>
                        </a:rPr>
                        <a:t>Libraries/Packages</a:t>
                      </a:r>
                      <a:endParaRPr lang="en-IN" sz="2000" dirty="0">
                        <a:latin typeface="Arial Rounded MT Bold" panose="020F0704030504030204" pitchFamily="34" charset="0"/>
                      </a:endParaRPr>
                    </a:p>
                  </a:txBody>
                  <a:tcPr/>
                </a:tc>
                <a:tc>
                  <a:txBody>
                    <a:bodyPr/>
                    <a:lstStyle/>
                    <a:p>
                      <a:r>
                        <a:rPr lang="en-US" sz="2000" dirty="0">
                          <a:latin typeface="Arial Rounded MT Bold" panose="020F0704030504030204" pitchFamily="34" charset="0"/>
                        </a:rPr>
                        <a:t>Pandas</a:t>
                      </a:r>
                    </a:p>
                    <a:p>
                      <a:r>
                        <a:rPr lang="en-US" sz="2000" dirty="0">
                          <a:latin typeface="Arial Rounded MT Bold" panose="020F0704030504030204" pitchFamily="34" charset="0"/>
                        </a:rPr>
                        <a:t>NumPy</a:t>
                      </a:r>
                    </a:p>
                    <a:p>
                      <a:r>
                        <a:rPr lang="en-US" sz="2000" dirty="0">
                          <a:latin typeface="Arial Rounded MT Bold" panose="020F0704030504030204" pitchFamily="34" charset="0"/>
                        </a:rPr>
                        <a:t>matplotlib</a:t>
                      </a:r>
                    </a:p>
                    <a:p>
                      <a:r>
                        <a:rPr lang="en-US" sz="2000" dirty="0">
                          <a:latin typeface="Arial Rounded MT Bold" panose="020F0704030504030204" pitchFamily="34" charset="0"/>
                        </a:rPr>
                        <a:t>seaborn</a:t>
                      </a:r>
                    </a:p>
                    <a:p>
                      <a:r>
                        <a:rPr lang="en-IN" sz="2000" b="0" i="0" kern="1200" dirty="0">
                          <a:solidFill>
                            <a:schemeClr val="dk1"/>
                          </a:solidFill>
                          <a:effectLst/>
                          <a:latin typeface="Arial Rounded MT Bold" panose="020F0704030504030204" pitchFamily="34" charset="0"/>
                          <a:ea typeface="+mn-ea"/>
                          <a:cs typeface="+mn-cs"/>
                        </a:rPr>
                        <a:t>scikit-learn</a:t>
                      </a:r>
                    </a:p>
                  </a:txBody>
                  <a:tcPr/>
                </a:tc>
                <a:extLst>
                  <a:ext uri="{0D108BD9-81ED-4DB2-BD59-A6C34878D82A}">
                    <a16:rowId xmlns:a16="http://schemas.microsoft.com/office/drawing/2014/main" val="45720257"/>
                  </a:ext>
                </a:extLst>
              </a:tr>
            </a:tbl>
          </a:graphicData>
        </a:graphic>
      </p:graphicFrame>
      <p:pic>
        <p:nvPicPr>
          <p:cNvPr id="4" name="Picture 3">
            <a:extLst>
              <a:ext uri="{FF2B5EF4-FFF2-40B4-BE49-F238E27FC236}">
                <a16:creationId xmlns:a16="http://schemas.microsoft.com/office/drawing/2014/main" id="{49A7494F-665E-43B2-8741-F619E19AA4A0}"/>
              </a:ext>
            </a:extLst>
          </p:cNvPr>
          <p:cNvPicPr>
            <a:picLocks noChangeAspect="1"/>
          </p:cNvPicPr>
          <p:nvPr/>
        </p:nvPicPr>
        <p:blipFill>
          <a:blip r:embed="rId2"/>
          <a:stretch>
            <a:fillRect/>
          </a:stretch>
        </p:blipFill>
        <p:spPr>
          <a:xfrm>
            <a:off x="9504493" y="3657600"/>
            <a:ext cx="1603277" cy="522294"/>
          </a:xfrm>
          <a:prstGeom prst="rect">
            <a:avLst/>
          </a:prstGeom>
        </p:spPr>
      </p:pic>
      <p:pic>
        <p:nvPicPr>
          <p:cNvPr id="5" name="Picture 4">
            <a:extLst>
              <a:ext uri="{FF2B5EF4-FFF2-40B4-BE49-F238E27FC236}">
                <a16:creationId xmlns:a16="http://schemas.microsoft.com/office/drawing/2014/main" id="{8D324DD8-B741-4C48-B866-17D63165B5F1}"/>
              </a:ext>
            </a:extLst>
          </p:cNvPr>
          <p:cNvPicPr>
            <a:picLocks noChangeAspect="1"/>
          </p:cNvPicPr>
          <p:nvPr/>
        </p:nvPicPr>
        <p:blipFill>
          <a:blip r:embed="rId3"/>
          <a:stretch>
            <a:fillRect/>
          </a:stretch>
        </p:blipFill>
        <p:spPr>
          <a:xfrm>
            <a:off x="7570855" y="5393101"/>
            <a:ext cx="1828800" cy="450955"/>
          </a:xfrm>
          <a:prstGeom prst="rect">
            <a:avLst/>
          </a:prstGeom>
        </p:spPr>
      </p:pic>
      <p:pic>
        <p:nvPicPr>
          <p:cNvPr id="6" name="Picture 5">
            <a:extLst>
              <a:ext uri="{FF2B5EF4-FFF2-40B4-BE49-F238E27FC236}">
                <a16:creationId xmlns:a16="http://schemas.microsoft.com/office/drawing/2014/main" id="{3728CAF8-B254-45BE-8EB5-84C545E9A749}"/>
              </a:ext>
            </a:extLst>
          </p:cNvPr>
          <p:cNvPicPr>
            <a:picLocks noChangeAspect="1"/>
          </p:cNvPicPr>
          <p:nvPr/>
        </p:nvPicPr>
        <p:blipFill>
          <a:blip r:embed="rId4"/>
          <a:stretch>
            <a:fillRect/>
          </a:stretch>
        </p:blipFill>
        <p:spPr>
          <a:xfrm>
            <a:off x="9647385" y="4879687"/>
            <a:ext cx="1754507" cy="768244"/>
          </a:xfrm>
          <a:prstGeom prst="rect">
            <a:avLst/>
          </a:prstGeom>
        </p:spPr>
      </p:pic>
      <p:pic>
        <p:nvPicPr>
          <p:cNvPr id="7" name="Picture 6">
            <a:extLst>
              <a:ext uri="{FF2B5EF4-FFF2-40B4-BE49-F238E27FC236}">
                <a16:creationId xmlns:a16="http://schemas.microsoft.com/office/drawing/2014/main" id="{E47FBAE7-3A6A-49E6-AF9E-EFBE40F97E69}"/>
              </a:ext>
            </a:extLst>
          </p:cNvPr>
          <p:cNvPicPr>
            <a:picLocks noChangeAspect="1"/>
          </p:cNvPicPr>
          <p:nvPr/>
        </p:nvPicPr>
        <p:blipFill>
          <a:blip r:embed="rId5"/>
          <a:stretch>
            <a:fillRect/>
          </a:stretch>
        </p:blipFill>
        <p:spPr>
          <a:xfrm>
            <a:off x="6002727" y="4750227"/>
            <a:ext cx="1213114" cy="457200"/>
          </a:xfrm>
          <a:prstGeom prst="rect">
            <a:avLst/>
          </a:prstGeom>
        </p:spPr>
      </p:pic>
      <p:pic>
        <p:nvPicPr>
          <p:cNvPr id="8" name="Picture 7">
            <a:extLst>
              <a:ext uri="{FF2B5EF4-FFF2-40B4-BE49-F238E27FC236}">
                <a16:creationId xmlns:a16="http://schemas.microsoft.com/office/drawing/2014/main" id="{E31CB36C-469A-4CCC-AB4E-9D88EA5B36EF}"/>
              </a:ext>
            </a:extLst>
          </p:cNvPr>
          <p:cNvPicPr>
            <a:picLocks noChangeAspect="1"/>
          </p:cNvPicPr>
          <p:nvPr/>
        </p:nvPicPr>
        <p:blipFill>
          <a:blip r:embed="rId6"/>
          <a:stretch>
            <a:fillRect/>
          </a:stretch>
        </p:blipFill>
        <p:spPr>
          <a:xfrm>
            <a:off x="6002727" y="5404459"/>
            <a:ext cx="1213114" cy="451434"/>
          </a:xfrm>
          <a:prstGeom prst="rect">
            <a:avLst/>
          </a:prstGeom>
        </p:spPr>
      </p:pic>
      <p:pic>
        <p:nvPicPr>
          <p:cNvPr id="9" name="Picture 8">
            <a:extLst>
              <a:ext uri="{FF2B5EF4-FFF2-40B4-BE49-F238E27FC236}">
                <a16:creationId xmlns:a16="http://schemas.microsoft.com/office/drawing/2014/main" id="{1DC23764-5611-49F2-A0A0-9E09318A9FCA}"/>
              </a:ext>
            </a:extLst>
          </p:cNvPr>
          <p:cNvPicPr>
            <a:picLocks noChangeAspect="1"/>
          </p:cNvPicPr>
          <p:nvPr/>
        </p:nvPicPr>
        <p:blipFill>
          <a:blip r:embed="rId7"/>
          <a:stretch>
            <a:fillRect/>
          </a:stretch>
        </p:blipFill>
        <p:spPr>
          <a:xfrm>
            <a:off x="7570855" y="4750227"/>
            <a:ext cx="1828800" cy="450955"/>
          </a:xfrm>
          <a:prstGeom prst="rect">
            <a:avLst/>
          </a:prstGeom>
        </p:spPr>
      </p:pic>
    </p:spTree>
    <p:extLst>
      <p:ext uri="{BB962C8B-B14F-4D97-AF65-F5344CB8AC3E}">
        <p14:creationId xmlns:p14="http://schemas.microsoft.com/office/powerpoint/2010/main" val="1274887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Quad 4">
            <a:extLst>
              <a:ext uri="{FF2B5EF4-FFF2-40B4-BE49-F238E27FC236}">
                <a16:creationId xmlns:a16="http://schemas.microsoft.com/office/drawing/2014/main" id="{3AAE7038-E548-41F0-B689-66C696D9B5E5}"/>
              </a:ext>
            </a:extLst>
          </p:cNvPr>
          <p:cNvSpPr/>
          <p:nvPr/>
        </p:nvSpPr>
        <p:spPr>
          <a:xfrm>
            <a:off x="807376" y="1200815"/>
            <a:ext cx="4773613" cy="4773613"/>
          </a:xfrm>
          <a:prstGeom prst="quadArrow">
            <a:avLst>
              <a:gd name="adj1" fmla="val 2000"/>
              <a:gd name="adj2" fmla="val 4000"/>
              <a:gd name="adj3" fmla="val 5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1">
              <a:hueOff val="0"/>
              <a:satOff val="0"/>
              <a:lumOff val="0"/>
              <a:alphaOff val="0"/>
            </a:schemeClr>
          </a:lnRef>
          <a:fillRef idx="3">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6" name="Group 5">
            <a:extLst>
              <a:ext uri="{FF2B5EF4-FFF2-40B4-BE49-F238E27FC236}">
                <a16:creationId xmlns:a16="http://schemas.microsoft.com/office/drawing/2014/main" id="{DA8D646F-4FD4-490B-AB5A-9A28B080586D}"/>
              </a:ext>
            </a:extLst>
          </p:cNvPr>
          <p:cNvGrpSpPr/>
          <p:nvPr/>
        </p:nvGrpSpPr>
        <p:grpSpPr>
          <a:xfrm>
            <a:off x="1117660" y="1511099"/>
            <a:ext cx="1909445" cy="1909445"/>
            <a:chOff x="730971" y="310284"/>
            <a:chExt cx="1909445" cy="1909445"/>
          </a:xfrm>
          <a:scene3d>
            <a:camera prst="orthographicFront"/>
            <a:lightRig rig="threePt" dir="t">
              <a:rot lat="0" lon="0" rev="7500000"/>
            </a:lightRig>
          </a:scene3d>
        </p:grpSpPr>
        <p:sp>
          <p:nvSpPr>
            <p:cNvPr id="16" name="Rectangle: Rounded Corners 15">
              <a:extLst>
                <a:ext uri="{FF2B5EF4-FFF2-40B4-BE49-F238E27FC236}">
                  <a16:creationId xmlns:a16="http://schemas.microsoft.com/office/drawing/2014/main" id="{C7E15C58-55AC-475A-94B6-AE7F0025FCAC}"/>
                </a:ext>
              </a:extLst>
            </p:cNvPr>
            <p:cNvSpPr/>
            <p:nvPr/>
          </p:nvSpPr>
          <p:spPr>
            <a:xfrm>
              <a:off x="730971" y="310284"/>
              <a:ext cx="1909445" cy="1909445"/>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7" name="Rectangle: Rounded Corners 5">
              <a:extLst>
                <a:ext uri="{FF2B5EF4-FFF2-40B4-BE49-F238E27FC236}">
                  <a16:creationId xmlns:a16="http://schemas.microsoft.com/office/drawing/2014/main" id="{33F25701-6210-448B-A155-98A82519692B}"/>
                </a:ext>
              </a:extLst>
            </p:cNvPr>
            <p:cNvSpPr txBox="1"/>
            <p:nvPr/>
          </p:nvSpPr>
          <p:spPr>
            <a:xfrm>
              <a:off x="824182" y="403495"/>
              <a:ext cx="1723023" cy="172302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p:txBody>
        </p:sp>
      </p:grpSp>
      <p:grpSp>
        <p:nvGrpSpPr>
          <p:cNvPr id="7" name="Group 6">
            <a:extLst>
              <a:ext uri="{FF2B5EF4-FFF2-40B4-BE49-F238E27FC236}">
                <a16:creationId xmlns:a16="http://schemas.microsoft.com/office/drawing/2014/main" id="{15D705A2-7A25-4043-85D3-967980DA4C1F}"/>
              </a:ext>
            </a:extLst>
          </p:cNvPr>
          <p:cNvGrpSpPr/>
          <p:nvPr/>
        </p:nvGrpSpPr>
        <p:grpSpPr>
          <a:xfrm>
            <a:off x="3361258" y="1511099"/>
            <a:ext cx="1909445" cy="1909445"/>
            <a:chOff x="2974569" y="310284"/>
            <a:chExt cx="1909445" cy="1909445"/>
          </a:xfrm>
          <a:scene3d>
            <a:camera prst="orthographicFront"/>
            <a:lightRig rig="threePt" dir="t">
              <a:rot lat="0" lon="0" rev="7500000"/>
            </a:lightRig>
          </a:scene3d>
        </p:grpSpPr>
        <p:sp>
          <p:nvSpPr>
            <p:cNvPr id="14" name="Rectangle: Rounded Corners 13">
              <a:extLst>
                <a:ext uri="{FF2B5EF4-FFF2-40B4-BE49-F238E27FC236}">
                  <a16:creationId xmlns:a16="http://schemas.microsoft.com/office/drawing/2014/main" id="{39E705EC-6D1B-401C-9A77-4E0F5A689C2C}"/>
                </a:ext>
              </a:extLst>
            </p:cNvPr>
            <p:cNvSpPr/>
            <p:nvPr/>
          </p:nvSpPr>
          <p:spPr>
            <a:xfrm>
              <a:off x="2974569" y="310284"/>
              <a:ext cx="1909445" cy="1909445"/>
            </a:xfrm>
            <a:prstGeom prst="roundRect">
              <a:avLst/>
            </a:prstGeom>
            <a:sp3d prstMaterial="plastic">
              <a:bevelT w="127000" h="25400" prst="relaxedInset"/>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5" name="Rectangle: Rounded Corners 7">
              <a:extLst>
                <a:ext uri="{FF2B5EF4-FFF2-40B4-BE49-F238E27FC236}">
                  <a16:creationId xmlns:a16="http://schemas.microsoft.com/office/drawing/2014/main" id="{D641290B-A7CC-43A0-BB9A-680B1E90CCA1}"/>
                </a:ext>
              </a:extLst>
            </p:cNvPr>
            <p:cNvSpPr txBox="1"/>
            <p:nvPr/>
          </p:nvSpPr>
          <p:spPr>
            <a:xfrm>
              <a:off x="3067780" y="403495"/>
              <a:ext cx="1723023" cy="172302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p:txBody>
        </p:sp>
      </p:grpSp>
      <p:grpSp>
        <p:nvGrpSpPr>
          <p:cNvPr id="8" name="Group 7">
            <a:extLst>
              <a:ext uri="{FF2B5EF4-FFF2-40B4-BE49-F238E27FC236}">
                <a16:creationId xmlns:a16="http://schemas.microsoft.com/office/drawing/2014/main" id="{1AE425DE-6E8F-43A2-9A25-15CFAB505BF6}"/>
              </a:ext>
            </a:extLst>
          </p:cNvPr>
          <p:cNvGrpSpPr/>
          <p:nvPr/>
        </p:nvGrpSpPr>
        <p:grpSpPr>
          <a:xfrm>
            <a:off x="1117660" y="3754697"/>
            <a:ext cx="1909445" cy="1909445"/>
            <a:chOff x="730971" y="2553882"/>
            <a:chExt cx="1909445" cy="1909445"/>
          </a:xfrm>
          <a:scene3d>
            <a:camera prst="orthographicFront"/>
            <a:lightRig rig="threePt" dir="t">
              <a:rot lat="0" lon="0" rev="7500000"/>
            </a:lightRig>
          </a:scene3d>
        </p:grpSpPr>
        <p:sp>
          <p:nvSpPr>
            <p:cNvPr id="12" name="Rectangle: Rounded Corners 11">
              <a:extLst>
                <a:ext uri="{FF2B5EF4-FFF2-40B4-BE49-F238E27FC236}">
                  <a16:creationId xmlns:a16="http://schemas.microsoft.com/office/drawing/2014/main" id="{E0400FA6-617A-4412-A169-8F6776712F42}"/>
                </a:ext>
              </a:extLst>
            </p:cNvPr>
            <p:cNvSpPr/>
            <p:nvPr/>
          </p:nvSpPr>
          <p:spPr>
            <a:xfrm>
              <a:off x="730971" y="2553882"/>
              <a:ext cx="1909445" cy="1909445"/>
            </a:xfrm>
            <a:prstGeom prst="roundRect">
              <a:avLst/>
            </a:prstGeom>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3" name="Rectangle: Rounded Corners 9">
              <a:extLst>
                <a:ext uri="{FF2B5EF4-FFF2-40B4-BE49-F238E27FC236}">
                  <a16:creationId xmlns:a16="http://schemas.microsoft.com/office/drawing/2014/main" id="{802E2634-DFDA-41A4-9269-7584FE34ECC1}"/>
                </a:ext>
              </a:extLst>
            </p:cNvPr>
            <p:cNvSpPr txBox="1"/>
            <p:nvPr/>
          </p:nvSpPr>
          <p:spPr>
            <a:xfrm>
              <a:off x="824182" y="2647093"/>
              <a:ext cx="1723023" cy="172302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p:txBody>
        </p:sp>
      </p:grpSp>
      <p:grpSp>
        <p:nvGrpSpPr>
          <p:cNvPr id="9" name="Group 8">
            <a:extLst>
              <a:ext uri="{FF2B5EF4-FFF2-40B4-BE49-F238E27FC236}">
                <a16:creationId xmlns:a16="http://schemas.microsoft.com/office/drawing/2014/main" id="{AF185A71-F026-40EF-A715-C4E85DEF75D3}"/>
              </a:ext>
            </a:extLst>
          </p:cNvPr>
          <p:cNvGrpSpPr/>
          <p:nvPr/>
        </p:nvGrpSpPr>
        <p:grpSpPr>
          <a:xfrm>
            <a:off x="3361258" y="3754697"/>
            <a:ext cx="1909445" cy="1909445"/>
            <a:chOff x="2974569" y="2553882"/>
            <a:chExt cx="1909445" cy="1909445"/>
          </a:xfrm>
          <a:scene3d>
            <a:camera prst="orthographicFront"/>
            <a:lightRig rig="threePt" dir="t">
              <a:rot lat="0" lon="0" rev="7500000"/>
            </a:lightRig>
          </a:scene3d>
        </p:grpSpPr>
        <p:sp>
          <p:nvSpPr>
            <p:cNvPr id="10" name="Rectangle: Rounded Corners 9">
              <a:extLst>
                <a:ext uri="{FF2B5EF4-FFF2-40B4-BE49-F238E27FC236}">
                  <a16:creationId xmlns:a16="http://schemas.microsoft.com/office/drawing/2014/main" id="{52303AED-E3BF-4417-960E-1094DF05EB43}"/>
                </a:ext>
              </a:extLst>
            </p:cNvPr>
            <p:cNvSpPr/>
            <p:nvPr/>
          </p:nvSpPr>
          <p:spPr>
            <a:xfrm>
              <a:off x="2974569" y="2553882"/>
              <a:ext cx="1909445" cy="1909445"/>
            </a:xfrm>
            <a:prstGeom prst="roundRect">
              <a:avLst/>
            </a:prstGeom>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1" name="Rectangle: Rounded Corners 11">
              <a:extLst>
                <a:ext uri="{FF2B5EF4-FFF2-40B4-BE49-F238E27FC236}">
                  <a16:creationId xmlns:a16="http://schemas.microsoft.com/office/drawing/2014/main" id="{FB96D2A4-A51B-4C10-B559-66C5F6BB4976}"/>
                </a:ext>
              </a:extLst>
            </p:cNvPr>
            <p:cNvSpPr txBox="1"/>
            <p:nvPr/>
          </p:nvSpPr>
          <p:spPr>
            <a:xfrm>
              <a:off x="3067780" y="2647093"/>
              <a:ext cx="1723023" cy="172302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p:txBody>
        </p:sp>
      </p:grpSp>
      <p:sp>
        <p:nvSpPr>
          <p:cNvPr id="19" name="TextBox 18">
            <a:extLst>
              <a:ext uri="{FF2B5EF4-FFF2-40B4-BE49-F238E27FC236}">
                <a16:creationId xmlns:a16="http://schemas.microsoft.com/office/drawing/2014/main" id="{B49DEE1D-FE3E-4FAC-A22F-B9BCAB4553F8}"/>
              </a:ext>
            </a:extLst>
          </p:cNvPr>
          <p:cNvSpPr txBox="1"/>
          <p:nvPr/>
        </p:nvSpPr>
        <p:spPr>
          <a:xfrm>
            <a:off x="5493399" y="117693"/>
            <a:ext cx="6097554" cy="6186309"/>
          </a:xfrm>
          <a:prstGeom prst="rect">
            <a:avLst/>
          </a:prstGeom>
          <a:noFill/>
        </p:spPr>
        <p:txBody>
          <a:bodyPr wrap="square">
            <a:spAutoFit/>
          </a:bodyPr>
          <a:lstStyle/>
          <a:p>
            <a:pPr marL="285750" indent="-285750">
              <a:buFont typeface="Wingdings" panose="05000000000000000000" pitchFamily="2" charset="2"/>
              <a:buChar char="§"/>
            </a:pPr>
            <a:r>
              <a:rPr lang="en-US" sz="2200" cap="none" dirty="0">
                <a:latin typeface="Arial Rounded MT Bold" panose="020F0704030504030204" pitchFamily="34" charset="0"/>
                <a:ea typeface="Cambria" panose="02040503050406030204" pitchFamily="18" charset="0"/>
              </a:rPr>
              <a:t>First </a:t>
            </a:r>
            <a:r>
              <a:rPr lang="en-US" sz="2200" dirty="0">
                <a:latin typeface="Arial Rounded MT Bold" panose="020F0704030504030204" pitchFamily="34" charset="0"/>
                <a:ea typeface="Cambria" panose="02040503050406030204" pitchFamily="18" charset="0"/>
              </a:rPr>
              <a:t>we are</a:t>
            </a:r>
            <a:r>
              <a:rPr lang="en-US" sz="2200" cap="none" dirty="0">
                <a:latin typeface="Arial Rounded MT Bold" panose="020F0704030504030204" pitchFamily="34" charset="0"/>
                <a:ea typeface="Cambria" panose="02040503050406030204" pitchFamily="18" charset="0"/>
              </a:rPr>
              <a:t> importing the necessary libraries and loaded the entire dataset in our Jupyter Notebook and renamed the columns.</a:t>
            </a:r>
          </a:p>
          <a:p>
            <a:pPr marL="285750" indent="-285750">
              <a:buFont typeface="Wingdings" panose="05000000000000000000" pitchFamily="2" charset="2"/>
              <a:buChar char="§"/>
            </a:pPr>
            <a:r>
              <a:rPr lang="en-US" sz="2200" cap="none" dirty="0">
                <a:latin typeface="Arial Rounded MT Bold" panose="020F0704030504030204" pitchFamily="34" charset="0"/>
                <a:ea typeface="Cambria" panose="02040503050406030204" pitchFamily="18" charset="0"/>
              </a:rPr>
              <a:t>Then check the shape of </a:t>
            </a:r>
            <a:r>
              <a:rPr lang="en-US" sz="2200" dirty="0">
                <a:latin typeface="Arial Rounded MT Bold" panose="020F0704030504030204" pitchFamily="34" charset="0"/>
                <a:ea typeface="Cambria" panose="02040503050406030204" pitchFamily="18" charset="0"/>
              </a:rPr>
              <a:t>our</a:t>
            </a:r>
            <a:r>
              <a:rPr lang="en-US" sz="2200" cap="none" dirty="0">
                <a:latin typeface="Arial Rounded MT Bold" panose="020F0704030504030204" pitchFamily="34" charset="0"/>
                <a:ea typeface="Cambria" panose="02040503050406030204" pitchFamily="18" charset="0"/>
              </a:rPr>
              <a:t> dataset and found that we </a:t>
            </a:r>
            <a:r>
              <a:rPr lang="en-US" sz="2200" dirty="0">
                <a:latin typeface="Arial Rounded MT Bold" panose="020F0704030504030204" pitchFamily="34" charset="0"/>
                <a:ea typeface="Cambria" panose="02040503050406030204" pitchFamily="18" charset="0"/>
              </a:rPr>
              <a:t>have a total of</a:t>
            </a:r>
            <a:r>
              <a:rPr lang="en-US" sz="2200" cap="none" dirty="0">
                <a:latin typeface="Arial Rounded MT Bold" panose="020F0704030504030204" pitchFamily="34" charset="0"/>
                <a:ea typeface="Cambria" panose="02040503050406030204" pitchFamily="18" charset="0"/>
              </a:rPr>
              <a:t> 269 rows and 71 different columns.</a:t>
            </a:r>
          </a:p>
          <a:p>
            <a:pPr marL="285750" indent="-285750">
              <a:buFont typeface="Wingdings" panose="05000000000000000000" pitchFamily="2" charset="2"/>
              <a:buChar char="§"/>
            </a:pPr>
            <a:r>
              <a:rPr lang="en-US" sz="2200" cap="none" dirty="0">
                <a:latin typeface="Arial Rounded MT Bold" panose="020F0704030504030204" pitchFamily="34"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sz="2200" dirty="0">
                <a:latin typeface="Arial Rounded MT Bold" panose="020F0704030504030204" pitchFamily="34" charset="0"/>
                <a:ea typeface="Cambria" panose="02040503050406030204" pitchFamily="18" charset="0"/>
              </a:rPr>
              <a:t>There is 22% percent of duplicate records in our dataset however I have chosen to retain those information instead of removing them.</a:t>
            </a:r>
            <a:endParaRPr lang="en-US" sz="2200" cap="none" dirty="0">
              <a:latin typeface="Arial Rounded MT Bold" panose="020F0704030504030204" pitchFamily="34" charset="0"/>
              <a:ea typeface="Cambria" panose="02040503050406030204" pitchFamily="18" charset="0"/>
            </a:endParaRPr>
          </a:p>
          <a:p>
            <a:pPr marL="285750" indent="-285750">
              <a:buFont typeface="Wingdings" panose="05000000000000000000" pitchFamily="2" charset="2"/>
              <a:buChar char="§"/>
            </a:pPr>
            <a:r>
              <a:rPr lang="en-US" sz="2200" cap="none" dirty="0">
                <a:latin typeface="Arial Rounded MT Bold" panose="020F0704030504030204" pitchFamily="34" charset="0"/>
                <a:ea typeface="Cambria" panose="02040503050406030204" pitchFamily="18" charset="0"/>
              </a:rPr>
              <a:t>By checking the data types </a:t>
            </a:r>
            <a:r>
              <a:rPr lang="en-US" sz="2200" dirty="0">
                <a:latin typeface="Arial Rounded MT Bold" panose="020F0704030504030204" pitchFamily="34" charset="0"/>
                <a:ea typeface="Cambria" panose="02040503050406030204" pitchFamily="18" charset="0"/>
              </a:rPr>
              <a:t>I</a:t>
            </a:r>
            <a:r>
              <a:rPr lang="en-US" sz="2200" cap="none" dirty="0">
                <a:latin typeface="Arial Rounded MT Bold" panose="020F0704030504030204" pitchFamily="34" charset="0"/>
                <a:ea typeface="Cambria" panose="02040503050406030204" pitchFamily="18" charset="0"/>
              </a:rPr>
              <a:t> came to know that all the columns </a:t>
            </a:r>
            <a:r>
              <a:rPr lang="en-US" sz="2200" dirty="0">
                <a:latin typeface="Arial Rounded MT Bold" panose="020F0704030504030204" pitchFamily="34" charset="0"/>
                <a:ea typeface="Cambria" panose="02040503050406030204" pitchFamily="18" charset="0"/>
              </a:rPr>
              <a:t>have</a:t>
            </a:r>
            <a:r>
              <a:rPr lang="en-US" sz="2200" cap="none" dirty="0">
                <a:latin typeface="Arial Rounded MT Bold" panose="020F0704030504030204" pitchFamily="34" charset="0"/>
                <a:ea typeface="Cambria" panose="02040503050406030204" pitchFamily="18" charset="0"/>
              </a:rPr>
              <a:t> ‘object’ data type except the column representing the Pin </a:t>
            </a:r>
            <a:r>
              <a:rPr lang="en-US" sz="2200" dirty="0">
                <a:latin typeface="Arial Rounded MT Bold" panose="020F0704030504030204" pitchFamily="34" charset="0"/>
                <a:ea typeface="Cambria" panose="02040503050406030204" pitchFamily="18" charset="0"/>
              </a:rPr>
              <a:t>C</a:t>
            </a:r>
            <a:r>
              <a:rPr lang="en-US" sz="2200" cap="none" dirty="0">
                <a:latin typeface="Arial Rounded MT Bold" panose="020F0704030504030204" pitchFamily="34" charset="0"/>
                <a:ea typeface="Cambria" panose="02040503050406030204" pitchFamily="18" charset="0"/>
              </a:rPr>
              <a:t>ode which has ‘integer’ data type.</a:t>
            </a:r>
          </a:p>
        </p:txBody>
      </p:sp>
    </p:spTree>
    <p:extLst>
      <p:ext uri="{BB962C8B-B14F-4D97-AF65-F5344CB8AC3E}">
        <p14:creationId xmlns:p14="http://schemas.microsoft.com/office/powerpoint/2010/main" val="1812037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CE7442-0170-43DB-BA19-FD5DCCCD8B1C}"/>
              </a:ext>
            </a:extLst>
          </p:cNvPr>
          <p:cNvSpPr txBox="1"/>
          <p:nvPr/>
        </p:nvSpPr>
        <p:spPr>
          <a:xfrm>
            <a:off x="1117343" y="1498651"/>
            <a:ext cx="6097554" cy="5262979"/>
          </a:xfrm>
          <a:prstGeom prst="rect">
            <a:avLst/>
          </a:prstGeom>
          <a:noFill/>
        </p:spPr>
        <p:txBody>
          <a:bodyPr wrap="square">
            <a:spAutoFit/>
          </a:bodyPr>
          <a:lstStyle/>
          <a:p>
            <a:pPr marL="0" indent="0">
              <a:buNone/>
            </a:pPr>
            <a:r>
              <a:rPr lang="en-US" sz="2400" dirty="0">
                <a:latin typeface="Arial Rounded MT Bold" panose="020F0704030504030204" pitchFamily="34" charset="0"/>
                <a:cs typeface="Arial"/>
              </a:rPr>
              <a:t>The data is collected from the Indian online shoppers. Our Dataset consists of reviews and feedbacks of customers on 5 top Indian Online Retailers : Amazon, Flipkart, Snapdeal, Myntra and Paytm.</a:t>
            </a:r>
          </a:p>
          <a:p>
            <a:pPr marL="0" indent="0">
              <a:buNone/>
            </a:pPr>
            <a:r>
              <a:rPr lang="en-US" sz="2400" dirty="0">
                <a:latin typeface="Arial Rounded MT Bold" panose="020F0704030504030204" pitchFamily="34" charset="0"/>
                <a:cs typeface="Arial"/>
              </a:rPr>
              <a:t>Questionnaire is formed on the basis of brand strength, brand empathy or commitment, overall customer satisfaction and perceived value for money with intention to recommend.</a:t>
            </a:r>
          </a:p>
          <a:p>
            <a:pPr marL="0" indent="0">
              <a:buNone/>
            </a:pPr>
            <a:r>
              <a:rPr lang="en-US" sz="2400" dirty="0">
                <a:latin typeface="Arial Rounded MT Bold" panose="020F0704030504030204" pitchFamily="34" charset="0"/>
                <a:cs typeface="Arial"/>
              </a:rPr>
              <a:t>Results indicate the e-retail success factors which are very much critical for customer satisfaction and retention.</a:t>
            </a:r>
            <a:endParaRPr lang="en-US" sz="2400" dirty="0">
              <a:latin typeface="Arial Rounded MT Bold" panose="020F0704030504030204" pitchFamily="34" charset="0"/>
              <a:ea typeface="+mj-lt"/>
              <a:cs typeface="+mj-lt"/>
            </a:endParaRPr>
          </a:p>
        </p:txBody>
      </p:sp>
      <p:sp>
        <p:nvSpPr>
          <p:cNvPr id="4" name="Content Placeholder 3">
            <a:extLst>
              <a:ext uri="{FF2B5EF4-FFF2-40B4-BE49-F238E27FC236}">
                <a16:creationId xmlns:a16="http://schemas.microsoft.com/office/drawing/2014/main" id="{62CA40C1-6CAB-440F-B736-97226BC7D68D}"/>
              </a:ext>
            </a:extLst>
          </p:cNvPr>
          <p:cNvSpPr txBox="1">
            <a:spLocks/>
          </p:cNvSpPr>
          <p:nvPr/>
        </p:nvSpPr>
        <p:spPr>
          <a:xfrm>
            <a:off x="7408974" y="1803400"/>
            <a:ext cx="4773956" cy="4267200"/>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latin typeface="Arial Rounded MT Bold" panose="020F0704030504030204" pitchFamily="34" charset="0"/>
              </a:rPr>
              <a:t>The top 5 Indian Online Retailers</a:t>
            </a:r>
            <a:r>
              <a:rPr lang="en-US" dirty="0"/>
              <a:t>:</a:t>
            </a:r>
            <a:endParaRPr lang="en-IN" dirty="0"/>
          </a:p>
        </p:txBody>
      </p:sp>
      <p:pic>
        <p:nvPicPr>
          <p:cNvPr id="5" name="Picture 4" descr="Logo&#10;&#10;Description automatically generated">
            <a:extLst>
              <a:ext uri="{FF2B5EF4-FFF2-40B4-BE49-F238E27FC236}">
                <a16:creationId xmlns:a16="http://schemas.microsoft.com/office/drawing/2014/main" id="{02A4857E-58DD-4774-B3EC-EE8C3B36C2D9}"/>
              </a:ext>
            </a:extLst>
          </p:cNvPr>
          <p:cNvPicPr>
            <a:picLocks noChangeAspect="1"/>
          </p:cNvPicPr>
          <p:nvPr/>
        </p:nvPicPr>
        <p:blipFill>
          <a:blip r:embed="rId2"/>
          <a:stretch>
            <a:fillRect/>
          </a:stretch>
        </p:blipFill>
        <p:spPr>
          <a:xfrm>
            <a:off x="7881380" y="2744111"/>
            <a:ext cx="1678643" cy="931293"/>
          </a:xfrm>
          <a:prstGeom prst="rect">
            <a:avLst/>
          </a:prstGeom>
        </p:spPr>
      </p:pic>
      <p:pic>
        <p:nvPicPr>
          <p:cNvPr id="6" name="Picture 5" descr="Logo&#10;&#10;Description automatically generated">
            <a:extLst>
              <a:ext uri="{FF2B5EF4-FFF2-40B4-BE49-F238E27FC236}">
                <a16:creationId xmlns:a16="http://schemas.microsoft.com/office/drawing/2014/main" id="{0B74DC35-2A28-4819-9F4E-E6DD503779D7}"/>
              </a:ext>
            </a:extLst>
          </p:cNvPr>
          <p:cNvPicPr>
            <a:picLocks noChangeAspect="1"/>
          </p:cNvPicPr>
          <p:nvPr/>
        </p:nvPicPr>
        <p:blipFill>
          <a:blip r:embed="rId3"/>
          <a:stretch>
            <a:fillRect/>
          </a:stretch>
        </p:blipFill>
        <p:spPr>
          <a:xfrm>
            <a:off x="10299369" y="2720157"/>
            <a:ext cx="1723467" cy="937933"/>
          </a:xfrm>
          <a:prstGeom prst="rect">
            <a:avLst/>
          </a:prstGeom>
        </p:spPr>
      </p:pic>
      <p:pic>
        <p:nvPicPr>
          <p:cNvPr id="7" name="Picture 6" descr="Logo&#10;&#10;Description automatically generated">
            <a:extLst>
              <a:ext uri="{FF2B5EF4-FFF2-40B4-BE49-F238E27FC236}">
                <a16:creationId xmlns:a16="http://schemas.microsoft.com/office/drawing/2014/main" id="{4FC0C214-D69D-40D2-8D2E-8F59B4B99C7A}"/>
              </a:ext>
            </a:extLst>
          </p:cNvPr>
          <p:cNvPicPr>
            <a:picLocks noChangeAspect="1"/>
          </p:cNvPicPr>
          <p:nvPr/>
        </p:nvPicPr>
        <p:blipFill>
          <a:blip r:embed="rId4"/>
          <a:stretch>
            <a:fillRect/>
          </a:stretch>
        </p:blipFill>
        <p:spPr>
          <a:xfrm>
            <a:off x="10355400" y="3886884"/>
            <a:ext cx="1667436" cy="931075"/>
          </a:xfrm>
          <a:prstGeom prst="rect">
            <a:avLst/>
          </a:prstGeom>
        </p:spPr>
      </p:pic>
      <p:pic>
        <p:nvPicPr>
          <p:cNvPr id="8" name="Picture 7">
            <a:extLst>
              <a:ext uri="{FF2B5EF4-FFF2-40B4-BE49-F238E27FC236}">
                <a16:creationId xmlns:a16="http://schemas.microsoft.com/office/drawing/2014/main" id="{329EAE5C-C3DE-4E36-B2A8-7714070A421A}"/>
              </a:ext>
            </a:extLst>
          </p:cNvPr>
          <p:cNvPicPr>
            <a:picLocks noChangeAspect="1"/>
          </p:cNvPicPr>
          <p:nvPr/>
        </p:nvPicPr>
        <p:blipFill>
          <a:blip r:embed="rId5"/>
          <a:stretch>
            <a:fillRect/>
          </a:stretch>
        </p:blipFill>
        <p:spPr>
          <a:xfrm>
            <a:off x="8720701" y="5225314"/>
            <a:ext cx="2667000" cy="651076"/>
          </a:xfrm>
          <a:prstGeom prst="rect">
            <a:avLst/>
          </a:prstGeom>
        </p:spPr>
      </p:pic>
      <p:pic>
        <p:nvPicPr>
          <p:cNvPr id="9" name="Picture 8">
            <a:extLst>
              <a:ext uri="{FF2B5EF4-FFF2-40B4-BE49-F238E27FC236}">
                <a16:creationId xmlns:a16="http://schemas.microsoft.com/office/drawing/2014/main" id="{2F0EF8FD-DE27-4D63-BD62-F569505992F7}"/>
              </a:ext>
            </a:extLst>
          </p:cNvPr>
          <p:cNvPicPr>
            <a:picLocks noChangeAspect="1"/>
          </p:cNvPicPr>
          <p:nvPr/>
        </p:nvPicPr>
        <p:blipFill>
          <a:blip r:embed="rId6"/>
          <a:stretch>
            <a:fillRect/>
          </a:stretch>
        </p:blipFill>
        <p:spPr>
          <a:xfrm>
            <a:off x="7881380" y="3998724"/>
            <a:ext cx="2110082" cy="762624"/>
          </a:xfrm>
          <a:prstGeom prst="rect">
            <a:avLst/>
          </a:prstGeom>
        </p:spPr>
      </p:pic>
      <p:sp>
        <p:nvSpPr>
          <p:cNvPr id="10" name="Rectangle 9">
            <a:extLst>
              <a:ext uri="{FF2B5EF4-FFF2-40B4-BE49-F238E27FC236}">
                <a16:creationId xmlns:a16="http://schemas.microsoft.com/office/drawing/2014/main" id="{D21AA263-7E97-4AE5-987D-BE6570763D6F}"/>
              </a:ext>
            </a:extLst>
          </p:cNvPr>
          <p:cNvSpPr/>
          <p:nvPr/>
        </p:nvSpPr>
        <p:spPr>
          <a:xfrm>
            <a:off x="2644537" y="259675"/>
            <a:ext cx="669766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Dataset Description</a:t>
            </a:r>
          </a:p>
        </p:txBody>
      </p:sp>
    </p:spTree>
    <p:extLst>
      <p:ext uri="{BB962C8B-B14F-4D97-AF65-F5344CB8AC3E}">
        <p14:creationId xmlns:p14="http://schemas.microsoft.com/office/powerpoint/2010/main" val="3619593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B88413-9A19-4A47-B778-23CBC92438DF}"/>
              </a:ext>
            </a:extLst>
          </p:cNvPr>
          <p:cNvSpPr/>
          <p:nvPr/>
        </p:nvSpPr>
        <p:spPr>
          <a:xfrm>
            <a:off x="3821182" y="74844"/>
            <a:ext cx="454964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Visualization </a:t>
            </a:r>
          </a:p>
        </p:txBody>
      </p:sp>
      <p:sp>
        <p:nvSpPr>
          <p:cNvPr id="4" name="TextBox 3">
            <a:extLst>
              <a:ext uri="{FF2B5EF4-FFF2-40B4-BE49-F238E27FC236}">
                <a16:creationId xmlns:a16="http://schemas.microsoft.com/office/drawing/2014/main" id="{83DFC596-DA86-4740-B688-DC5319134F40}"/>
              </a:ext>
            </a:extLst>
          </p:cNvPr>
          <p:cNvSpPr txBox="1"/>
          <p:nvPr/>
        </p:nvSpPr>
        <p:spPr>
          <a:xfrm>
            <a:off x="1446241" y="1091911"/>
            <a:ext cx="10814180" cy="5632311"/>
          </a:xfrm>
          <a:prstGeom prst="rect">
            <a:avLst/>
          </a:prstGeom>
          <a:noFill/>
        </p:spPr>
        <p:txBody>
          <a:bodyPr wrap="square">
            <a:spAutoFit/>
          </a:bodyPr>
          <a:lstStyle/>
          <a:p>
            <a:pPr>
              <a:buFont typeface="Wingdings" panose="05000000000000000000" pitchFamily="2" charset="2"/>
              <a:buChar char="Ø"/>
            </a:pPr>
            <a:r>
              <a:rPr lang="en-US" sz="2400" dirty="0">
                <a:latin typeface="Arial Rounded MT Bold" panose="020F0704030504030204" pitchFamily="34" charset="0"/>
              </a:rPr>
              <a:t>What is Data Visualization? Data visualization is defined as a graphical representation that contains the information and the data.</a:t>
            </a:r>
          </a:p>
          <a:p>
            <a:pPr>
              <a:buFont typeface="Wingdings" panose="05000000000000000000" pitchFamily="2" charset="2"/>
              <a:buChar char="Ø"/>
            </a:pPr>
            <a:r>
              <a:rPr lang="en-US" sz="2400" dirty="0">
                <a:latin typeface="Arial Rounded MT Bold" panose="020F0704030504030204" pitchFamily="34" charset="0"/>
              </a:rPr>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sz="2400" dirty="0">
                <a:latin typeface="Arial Rounded MT Bold" panose="020F0704030504030204" pitchFamily="34" charset="0"/>
              </a:rPr>
              <a:t>Different Types of Analysis for Data Visualization are</a:t>
            </a:r>
            <a:br>
              <a:rPr lang="en-US" sz="2400" dirty="0">
                <a:latin typeface="Arial Rounded MT Bold" panose="020F0704030504030204" pitchFamily="34" charset="0"/>
              </a:rPr>
            </a:br>
            <a:br>
              <a:rPr lang="en-US" sz="2400" dirty="0">
                <a:latin typeface="Arial Rounded MT Bold" panose="020F0704030504030204" pitchFamily="34" charset="0"/>
              </a:rPr>
            </a:br>
            <a:r>
              <a:rPr lang="en-US" sz="2400" dirty="0">
                <a:latin typeface="Arial Rounded MT Bold" panose="020F0704030504030204" pitchFamily="34" charset="0"/>
              </a:rPr>
              <a:t>Univariate Analysis: In the univariate analysis, we will be using a single feature to analyze almost all of its properties.</a:t>
            </a:r>
            <a:br>
              <a:rPr lang="en-US" sz="2400" dirty="0">
                <a:latin typeface="Arial Rounded MT Bold" panose="020F0704030504030204" pitchFamily="34" charset="0"/>
              </a:rPr>
            </a:br>
            <a:br>
              <a:rPr lang="en-US" sz="2400" dirty="0">
                <a:latin typeface="Arial Rounded MT Bold" panose="020F0704030504030204" pitchFamily="34" charset="0"/>
              </a:rPr>
            </a:br>
            <a:r>
              <a:rPr lang="en-US" sz="2400" dirty="0">
                <a:latin typeface="Arial Rounded MT Bold" panose="020F0704030504030204" pitchFamily="34" charset="0"/>
              </a:rPr>
              <a:t>Bivariate Analysis: When we compare the data between exactly 2 features then it is known as bivariate analysis.</a:t>
            </a:r>
            <a:br>
              <a:rPr lang="en-US" sz="2400" dirty="0">
                <a:latin typeface="Arial Rounded MT Bold" panose="020F0704030504030204" pitchFamily="34" charset="0"/>
              </a:rPr>
            </a:br>
            <a:br>
              <a:rPr lang="en-US" sz="2400" dirty="0">
                <a:latin typeface="Arial Rounded MT Bold" panose="020F0704030504030204" pitchFamily="34" charset="0"/>
              </a:rPr>
            </a:br>
            <a:r>
              <a:rPr lang="en-US" sz="2400" dirty="0">
                <a:latin typeface="Arial Rounded MT Bold" panose="020F0704030504030204" pitchFamily="34" charset="0"/>
              </a:rPr>
              <a:t>Multivariate Analysis: In the multivariate analysis, we will be comparing more than 2 variables.</a:t>
            </a:r>
          </a:p>
        </p:txBody>
      </p:sp>
    </p:spTree>
    <p:extLst>
      <p:ext uri="{BB962C8B-B14F-4D97-AF65-F5344CB8AC3E}">
        <p14:creationId xmlns:p14="http://schemas.microsoft.com/office/powerpoint/2010/main" val="1360572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5">
            <a:extLst>
              <a:ext uri="{FF2B5EF4-FFF2-40B4-BE49-F238E27FC236}">
                <a16:creationId xmlns:a16="http://schemas.microsoft.com/office/drawing/2014/main" id="{697677DE-EB12-41F1-ABD5-F4EB4F3D66F2}"/>
              </a:ext>
            </a:extLst>
          </p:cNvPr>
          <p:cNvPicPr>
            <a:picLocks noChangeAspect="1"/>
          </p:cNvPicPr>
          <p:nvPr/>
        </p:nvPicPr>
        <p:blipFill>
          <a:blip r:embed="rId2">
            <a:extLst>
              <a:ext uri="{28A0092B-C50C-407E-A947-70E740481C1C}">
                <a14:useLocalDpi xmlns:a14="http://schemas.microsoft.com/office/drawing/2010/main" val="0"/>
              </a:ext>
            </a:extLst>
          </a:blip>
          <a:srcRect t="23018" b="23018"/>
          <a:stretch>
            <a:fillRect/>
          </a:stretch>
        </p:blipFill>
        <p:spPr>
          <a:xfrm>
            <a:off x="369970" y="1803400"/>
            <a:ext cx="6788343" cy="4292599"/>
          </a:xfrm>
          <a:prstGeom prst="rect">
            <a:avLst/>
          </a:prstGeom>
        </p:spPr>
      </p:pic>
      <p:sp>
        <p:nvSpPr>
          <p:cNvPr id="3" name="Rectangle 2">
            <a:extLst>
              <a:ext uri="{FF2B5EF4-FFF2-40B4-BE49-F238E27FC236}">
                <a16:creationId xmlns:a16="http://schemas.microsoft.com/office/drawing/2014/main" id="{A63A7D08-4B9A-48F4-808F-6EAF17367DDE}"/>
              </a:ext>
            </a:extLst>
          </p:cNvPr>
          <p:cNvSpPr/>
          <p:nvPr/>
        </p:nvSpPr>
        <p:spPr>
          <a:xfrm>
            <a:off x="2960415" y="112168"/>
            <a:ext cx="647645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Univariate Analysis</a:t>
            </a:r>
          </a:p>
        </p:txBody>
      </p:sp>
      <p:sp>
        <p:nvSpPr>
          <p:cNvPr id="5" name="TextBox 4">
            <a:extLst>
              <a:ext uri="{FF2B5EF4-FFF2-40B4-BE49-F238E27FC236}">
                <a16:creationId xmlns:a16="http://schemas.microsoft.com/office/drawing/2014/main" id="{4AF2D646-7E36-46B7-90BB-271E9A4B6F22}"/>
              </a:ext>
            </a:extLst>
          </p:cNvPr>
          <p:cNvSpPr txBox="1"/>
          <p:nvPr/>
        </p:nvSpPr>
        <p:spPr>
          <a:xfrm>
            <a:off x="7772400" y="1447609"/>
            <a:ext cx="3918856" cy="4893647"/>
          </a:xfrm>
          <a:prstGeom prst="rect">
            <a:avLst/>
          </a:prstGeom>
          <a:noFill/>
        </p:spPr>
        <p:txBody>
          <a:bodyPr wrap="square">
            <a:spAutoFit/>
          </a:bodyPr>
          <a:lstStyle/>
          <a:p>
            <a:r>
              <a:rPr lang="en-US" sz="2400" dirty="0">
                <a:latin typeface="Arial Rounded MT Bold" panose="020F0704030504030204" pitchFamily="34" charset="0"/>
              </a:rPr>
              <a:t>With the help of count plots we are able to get the total number of rows covered by each unique categorical value present in all the columns of our dataset.</a:t>
            </a:r>
          </a:p>
          <a:p>
            <a:endParaRPr lang="en-US" sz="2400" dirty="0">
              <a:latin typeface="Arial Rounded MT Bold" panose="020F0704030504030204" pitchFamily="34" charset="0"/>
            </a:endParaRPr>
          </a:p>
          <a:p>
            <a:r>
              <a:rPr lang="en-US" sz="2400" dirty="0">
                <a:latin typeface="Arial Rounded MT Bold" panose="020F0704030504030204" pitchFamily="34" charset="0"/>
              </a:rPr>
              <a:t>We ensured that along with the total row number the percentage of data coverage is made visible too.</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84892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EC2D07-526E-4CF0-BE33-7B6369239D45}"/>
              </a:ext>
            </a:extLst>
          </p:cNvPr>
          <p:cNvSpPr/>
          <p:nvPr/>
        </p:nvSpPr>
        <p:spPr>
          <a:xfrm>
            <a:off x="2989224" y="28188"/>
            <a:ext cx="621356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Bivariate Analysis </a:t>
            </a:r>
          </a:p>
        </p:txBody>
      </p:sp>
      <p:pic>
        <p:nvPicPr>
          <p:cNvPr id="3" name="Picture Placeholder 5">
            <a:extLst>
              <a:ext uri="{FF2B5EF4-FFF2-40B4-BE49-F238E27FC236}">
                <a16:creationId xmlns:a16="http://schemas.microsoft.com/office/drawing/2014/main" id="{3588E09E-EBD4-4467-8C5F-AC5EC62AD293}"/>
              </a:ext>
            </a:extLst>
          </p:cNvPr>
          <p:cNvPicPr>
            <a:picLocks noChangeAspect="1"/>
          </p:cNvPicPr>
          <p:nvPr/>
        </p:nvPicPr>
        <p:blipFill>
          <a:blip r:embed="rId2">
            <a:extLst>
              <a:ext uri="{28A0092B-C50C-407E-A947-70E740481C1C}">
                <a14:useLocalDpi xmlns:a14="http://schemas.microsoft.com/office/drawing/2010/main" val="0"/>
              </a:ext>
            </a:extLst>
          </a:blip>
          <a:srcRect t="23552" b="23552"/>
          <a:stretch>
            <a:fillRect/>
          </a:stretch>
        </p:blipFill>
        <p:spPr>
          <a:xfrm>
            <a:off x="476356" y="1803400"/>
            <a:ext cx="6788343" cy="4292599"/>
          </a:xfrm>
          <a:prstGeom prst="rect">
            <a:avLst/>
          </a:prstGeom>
        </p:spPr>
      </p:pic>
      <p:sp>
        <p:nvSpPr>
          <p:cNvPr id="5" name="TextBox 4">
            <a:extLst>
              <a:ext uri="{FF2B5EF4-FFF2-40B4-BE49-F238E27FC236}">
                <a16:creationId xmlns:a16="http://schemas.microsoft.com/office/drawing/2014/main" id="{56532381-02A0-4FF5-A72F-3D735729295D}"/>
              </a:ext>
            </a:extLst>
          </p:cNvPr>
          <p:cNvSpPr txBox="1"/>
          <p:nvPr/>
        </p:nvSpPr>
        <p:spPr>
          <a:xfrm>
            <a:off x="7595117" y="1636996"/>
            <a:ext cx="4481027" cy="4893647"/>
          </a:xfrm>
          <a:prstGeom prst="rect">
            <a:avLst/>
          </a:prstGeom>
          <a:noFill/>
        </p:spPr>
        <p:txBody>
          <a:bodyPr wrap="square">
            <a:spAutoFit/>
          </a:bodyPr>
          <a:lstStyle/>
          <a:p>
            <a:r>
              <a:rPr lang="en-US" sz="2400" dirty="0">
                <a:latin typeface="Arial Rounded MT Bold" panose="020F0704030504030204" pitchFamily="34" charset="0"/>
              </a:rPr>
              <a:t>Using the count plot along with the hue parameter I was able to generate analysis details comparing 2 columns of the dataset where the hue remained constant while the other one kept changing inside a loop.</a:t>
            </a:r>
          </a:p>
          <a:p>
            <a:endParaRPr lang="en-US" sz="2400" dirty="0">
              <a:latin typeface="Arial Rounded MT Bold" panose="020F0704030504030204" pitchFamily="34" charset="0"/>
            </a:endParaRPr>
          </a:p>
          <a:p>
            <a:r>
              <a:rPr lang="en-US" sz="2400" dirty="0">
                <a:latin typeface="Arial Rounded MT Bold" panose="020F0704030504030204" pitchFamily="34" charset="0"/>
              </a:rPr>
              <a:t>The hue used in this plot is the “Age” column showing the legend accordingly.</a:t>
            </a:r>
            <a:endParaRPr lang="en-IN" sz="2400" dirty="0">
              <a:latin typeface="Arial Rounded MT Bold" panose="020F0704030504030204" pitchFamily="34" charset="0"/>
            </a:endParaRPr>
          </a:p>
          <a:p>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1051309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6479EB-6624-4054-B600-6138D622498B}"/>
              </a:ext>
            </a:extLst>
          </p:cNvPr>
          <p:cNvSpPr/>
          <p:nvPr/>
        </p:nvSpPr>
        <p:spPr>
          <a:xfrm>
            <a:off x="3086205" y="9531"/>
            <a:ext cx="601959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Bivariate Analysis</a:t>
            </a:r>
          </a:p>
        </p:txBody>
      </p:sp>
      <p:pic>
        <p:nvPicPr>
          <p:cNvPr id="3" name="Picture Placeholder 5">
            <a:extLst>
              <a:ext uri="{FF2B5EF4-FFF2-40B4-BE49-F238E27FC236}">
                <a16:creationId xmlns:a16="http://schemas.microsoft.com/office/drawing/2014/main" id="{1F8950CA-89D1-459D-8BA5-B04D8A76F002}"/>
              </a:ext>
            </a:extLst>
          </p:cNvPr>
          <p:cNvPicPr>
            <a:picLocks noChangeAspect="1"/>
          </p:cNvPicPr>
          <p:nvPr/>
        </p:nvPicPr>
        <p:blipFill>
          <a:blip r:embed="rId2">
            <a:extLst>
              <a:ext uri="{28A0092B-C50C-407E-A947-70E740481C1C}">
                <a14:useLocalDpi xmlns:a14="http://schemas.microsoft.com/office/drawing/2010/main" val="0"/>
              </a:ext>
            </a:extLst>
          </a:blip>
          <a:srcRect t="23552" b="23552"/>
          <a:stretch>
            <a:fillRect/>
          </a:stretch>
        </p:blipFill>
        <p:spPr>
          <a:xfrm>
            <a:off x="549066" y="1804633"/>
            <a:ext cx="6788343" cy="4292599"/>
          </a:xfrm>
          <a:prstGeom prst="rect">
            <a:avLst/>
          </a:prstGeom>
        </p:spPr>
      </p:pic>
      <p:sp>
        <p:nvSpPr>
          <p:cNvPr id="5" name="TextBox 4">
            <a:extLst>
              <a:ext uri="{FF2B5EF4-FFF2-40B4-BE49-F238E27FC236}">
                <a16:creationId xmlns:a16="http://schemas.microsoft.com/office/drawing/2014/main" id="{F0720915-455F-4D34-A3CF-784C16DF50AE}"/>
              </a:ext>
            </a:extLst>
          </p:cNvPr>
          <p:cNvSpPr txBox="1"/>
          <p:nvPr/>
        </p:nvSpPr>
        <p:spPr>
          <a:xfrm>
            <a:off x="7501812" y="1403890"/>
            <a:ext cx="4320074" cy="5262979"/>
          </a:xfrm>
          <a:prstGeom prst="rect">
            <a:avLst/>
          </a:prstGeom>
          <a:noFill/>
        </p:spPr>
        <p:txBody>
          <a:bodyPr wrap="square">
            <a:spAutoFit/>
          </a:bodyPr>
          <a:lstStyle/>
          <a:p>
            <a:r>
              <a:rPr lang="en-US" sz="2400" dirty="0">
                <a:latin typeface="Arial Rounded MT Bold" panose="020F0704030504030204" pitchFamily="34" charset="0"/>
              </a:rPr>
              <a:t>Using the count plot along with the hue parameter we are able to generate analysis details comparing 2 columns of the dataset where the hue remained constant while the other one kept changing inside a loop.</a:t>
            </a:r>
          </a:p>
          <a:p>
            <a:endParaRPr lang="en-US" sz="2400" dirty="0">
              <a:latin typeface="Arial Rounded MT Bold" panose="020F0704030504030204" pitchFamily="34" charset="0"/>
            </a:endParaRPr>
          </a:p>
          <a:p>
            <a:r>
              <a:rPr lang="en-US" sz="2400" dirty="0">
                <a:latin typeface="Arial Rounded MT Bold" panose="020F0704030504030204" pitchFamily="34" charset="0"/>
              </a:rPr>
              <a:t>The hue used in this plot is the “Age” column showing the legend accordingly.</a:t>
            </a:r>
            <a:endParaRPr lang="en-IN" sz="2400" dirty="0">
              <a:latin typeface="Arial Rounded MT Bold" panose="020F0704030504030204" pitchFamily="34" charset="0"/>
            </a:endParaRPr>
          </a:p>
          <a:p>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346720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5">
            <a:extLst>
              <a:ext uri="{FF2B5EF4-FFF2-40B4-BE49-F238E27FC236}">
                <a16:creationId xmlns:a16="http://schemas.microsoft.com/office/drawing/2014/main" id="{D0A91111-132F-44FC-BD55-E38B4250D5DC}"/>
              </a:ext>
            </a:extLst>
          </p:cNvPr>
          <p:cNvPicPr>
            <a:picLocks noChangeAspect="1"/>
          </p:cNvPicPr>
          <p:nvPr/>
        </p:nvPicPr>
        <p:blipFill>
          <a:blip r:embed="rId2">
            <a:extLst>
              <a:ext uri="{28A0092B-C50C-407E-A947-70E740481C1C}">
                <a14:useLocalDpi xmlns:a14="http://schemas.microsoft.com/office/drawing/2010/main" val="0"/>
              </a:ext>
            </a:extLst>
          </a:blip>
          <a:srcRect t="23552" b="23552"/>
          <a:stretch>
            <a:fillRect/>
          </a:stretch>
        </p:blipFill>
        <p:spPr>
          <a:xfrm>
            <a:off x="357641" y="1801920"/>
            <a:ext cx="6911187" cy="4370279"/>
          </a:xfrm>
          <a:prstGeom prst="rect">
            <a:avLst/>
          </a:prstGeom>
        </p:spPr>
      </p:pic>
      <p:sp>
        <p:nvSpPr>
          <p:cNvPr id="3" name="Rectangle 2">
            <a:extLst>
              <a:ext uri="{FF2B5EF4-FFF2-40B4-BE49-F238E27FC236}">
                <a16:creationId xmlns:a16="http://schemas.microsoft.com/office/drawing/2014/main" id="{1BE1932D-A9E8-448D-8259-CCDE62896251}"/>
              </a:ext>
            </a:extLst>
          </p:cNvPr>
          <p:cNvSpPr/>
          <p:nvPr/>
        </p:nvSpPr>
        <p:spPr>
          <a:xfrm>
            <a:off x="3086205" y="9532"/>
            <a:ext cx="601959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Bivariate Analysis</a:t>
            </a:r>
          </a:p>
        </p:txBody>
      </p:sp>
      <p:sp>
        <p:nvSpPr>
          <p:cNvPr id="5" name="TextBox 4">
            <a:extLst>
              <a:ext uri="{FF2B5EF4-FFF2-40B4-BE49-F238E27FC236}">
                <a16:creationId xmlns:a16="http://schemas.microsoft.com/office/drawing/2014/main" id="{C42000FC-59C9-4180-9D67-4066F543035F}"/>
              </a:ext>
            </a:extLst>
          </p:cNvPr>
          <p:cNvSpPr txBox="1"/>
          <p:nvPr/>
        </p:nvSpPr>
        <p:spPr>
          <a:xfrm>
            <a:off x="7539134" y="1627819"/>
            <a:ext cx="4413379" cy="4893647"/>
          </a:xfrm>
          <a:prstGeom prst="rect">
            <a:avLst/>
          </a:prstGeom>
          <a:noFill/>
        </p:spPr>
        <p:txBody>
          <a:bodyPr wrap="square">
            <a:spAutoFit/>
          </a:bodyPr>
          <a:lstStyle/>
          <a:p>
            <a:r>
              <a:rPr lang="en-US" sz="2400" dirty="0">
                <a:latin typeface="Arial Rounded MT Bold" panose="020F0704030504030204" pitchFamily="34" charset="0"/>
              </a:rPr>
              <a:t>Using the count plot along with the hue parameter we are able to generate analysis details comparing 2 columns of the dataset where the hue remained constant while the other one kept changing inside a loop.</a:t>
            </a:r>
          </a:p>
          <a:p>
            <a:endParaRPr lang="en-US" sz="2400" dirty="0">
              <a:latin typeface="Arial Rounded MT Bold" panose="020F0704030504030204" pitchFamily="34" charset="0"/>
            </a:endParaRPr>
          </a:p>
          <a:p>
            <a:r>
              <a:rPr lang="en-US" sz="2400" dirty="0">
                <a:latin typeface="Arial Rounded MT Bold" panose="020F0704030504030204" pitchFamily="34" charset="0"/>
              </a:rPr>
              <a:t>The hue used in this plot is the “City” column showing the legend accordingly.</a:t>
            </a:r>
            <a:endParaRPr lang="en-IN" sz="2400" dirty="0">
              <a:latin typeface="Arial Rounded MT Bold" panose="020F0704030504030204" pitchFamily="34" charset="0"/>
            </a:endParaRPr>
          </a:p>
          <a:p>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3356350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D1FEE5-C9A1-4EE8-B638-AF8F2C6E8FC2}"/>
              </a:ext>
            </a:extLst>
          </p:cNvPr>
          <p:cNvPicPr>
            <a:picLocks noChangeAspect="1"/>
          </p:cNvPicPr>
          <p:nvPr/>
        </p:nvPicPr>
        <p:blipFill>
          <a:blip r:embed="rId2"/>
          <a:stretch>
            <a:fillRect/>
          </a:stretch>
        </p:blipFill>
        <p:spPr>
          <a:xfrm>
            <a:off x="323140" y="1772279"/>
            <a:ext cx="6704330" cy="4323721"/>
          </a:xfrm>
          <a:prstGeom prst="rect">
            <a:avLst/>
          </a:prstGeom>
        </p:spPr>
      </p:pic>
      <p:sp>
        <p:nvSpPr>
          <p:cNvPr id="3" name="Rectangle 2">
            <a:extLst>
              <a:ext uri="{FF2B5EF4-FFF2-40B4-BE49-F238E27FC236}">
                <a16:creationId xmlns:a16="http://schemas.microsoft.com/office/drawing/2014/main" id="{09C8E747-D74A-4270-BB06-77628624A800}"/>
              </a:ext>
            </a:extLst>
          </p:cNvPr>
          <p:cNvSpPr/>
          <p:nvPr/>
        </p:nvSpPr>
        <p:spPr>
          <a:xfrm>
            <a:off x="2580456" y="65513"/>
            <a:ext cx="703109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a:ln/>
                <a:solidFill>
                  <a:schemeClr val="accent4"/>
                </a:solidFill>
                <a:effectLst/>
              </a:rPr>
              <a:t>Multivariate Analysis</a:t>
            </a:r>
            <a:endParaRPr lang="en-US" sz="5400" b="1" cap="none" spc="0" dirty="0">
              <a:ln/>
              <a:solidFill>
                <a:schemeClr val="accent4"/>
              </a:solidFill>
              <a:effectLst/>
            </a:endParaRPr>
          </a:p>
        </p:txBody>
      </p:sp>
      <p:sp>
        <p:nvSpPr>
          <p:cNvPr id="5" name="TextBox 4">
            <a:extLst>
              <a:ext uri="{FF2B5EF4-FFF2-40B4-BE49-F238E27FC236}">
                <a16:creationId xmlns:a16="http://schemas.microsoft.com/office/drawing/2014/main" id="{CA9AFF33-4835-4FF5-9CDA-7A0813A5D5D5}"/>
              </a:ext>
            </a:extLst>
          </p:cNvPr>
          <p:cNvSpPr txBox="1"/>
          <p:nvPr/>
        </p:nvSpPr>
        <p:spPr>
          <a:xfrm>
            <a:off x="7445829" y="1923477"/>
            <a:ext cx="4749603" cy="4154984"/>
          </a:xfrm>
          <a:prstGeom prst="rect">
            <a:avLst/>
          </a:prstGeom>
          <a:noFill/>
        </p:spPr>
        <p:txBody>
          <a:bodyPr wrap="square">
            <a:spAutoFit/>
          </a:bodyPr>
          <a:lstStyle/>
          <a:p>
            <a:r>
              <a:rPr lang="en-US" sz="2400" dirty="0">
                <a:latin typeface="Arial Rounded MT Bold" panose="020F0704030504030204" pitchFamily="34" charset="0"/>
              </a:rPr>
              <a:t>We used the histogram after encoding all the columns of our dataset.</a:t>
            </a:r>
          </a:p>
          <a:p>
            <a:r>
              <a:rPr lang="en-US" sz="2400" dirty="0">
                <a:latin typeface="Arial Rounded MT Bold" panose="020F0704030504030204" pitchFamily="34" charset="0"/>
              </a:rPr>
              <a:t>Since histogram only understand numeric values it would not have generated a diagrammatic representation of object datatype columns.</a:t>
            </a:r>
          </a:p>
          <a:p>
            <a:r>
              <a:rPr lang="en-US" sz="2400" dirty="0">
                <a:latin typeface="Arial Rounded MT Bold" panose="020F0704030504030204" pitchFamily="34" charset="0"/>
              </a:rPr>
              <a:t>Once the encoding was complete the histograms showed the information.</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2897167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7C3DF6-4306-4395-A173-1FEBAAA19434}"/>
              </a:ext>
            </a:extLst>
          </p:cNvPr>
          <p:cNvPicPr>
            <a:picLocks noChangeAspect="1"/>
          </p:cNvPicPr>
          <p:nvPr/>
        </p:nvPicPr>
        <p:blipFill>
          <a:blip r:embed="rId2"/>
          <a:stretch>
            <a:fillRect/>
          </a:stretch>
        </p:blipFill>
        <p:spPr>
          <a:xfrm>
            <a:off x="487161" y="1803401"/>
            <a:ext cx="6705600" cy="4292599"/>
          </a:xfrm>
          <a:prstGeom prst="rect">
            <a:avLst/>
          </a:prstGeom>
        </p:spPr>
      </p:pic>
      <p:sp>
        <p:nvSpPr>
          <p:cNvPr id="3" name="Rectangle 2">
            <a:extLst>
              <a:ext uri="{FF2B5EF4-FFF2-40B4-BE49-F238E27FC236}">
                <a16:creationId xmlns:a16="http://schemas.microsoft.com/office/drawing/2014/main" id="{31585D16-16D3-436F-A95B-699467D4DC0C}"/>
              </a:ext>
            </a:extLst>
          </p:cNvPr>
          <p:cNvSpPr/>
          <p:nvPr/>
        </p:nvSpPr>
        <p:spPr>
          <a:xfrm>
            <a:off x="4347764" y="56182"/>
            <a:ext cx="349647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a:ln/>
                <a:solidFill>
                  <a:schemeClr val="accent4"/>
                </a:solidFill>
                <a:effectLst/>
              </a:rPr>
              <a:t>Heat Map</a:t>
            </a:r>
            <a:endParaRPr lang="en-US" sz="5400" b="1" cap="none" spc="0" dirty="0">
              <a:ln/>
              <a:solidFill>
                <a:schemeClr val="accent4"/>
              </a:solidFill>
              <a:effectLst/>
            </a:endParaRPr>
          </a:p>
        </p:txBody>
      </p:sp>
      <p:sp>
        <p:nvSpPr>
          <p:cNvPr id="5" name="TextBox 4">
            <a:extLst>
              <a:ext uri="{FF2B5EF4-FFF2-40B4-BE49-F238E27FC236}">
                <a16:creationId xmlns:a16="http://schemas.microsoft.com/office/drawing/2014/main" id="{0989B0F9-EB4A-428F-BFA3-B0BC6C3C8EDA}"/>
              </a:ext>
            </a:extLst>
          </p:cNvPr>
          <p:cNvSpPr txBox="1"/>
          <p:nvPr/>
        </p:nvSpPr>
        <p:spPr>
          <a:xfrm>
            <a:off x="7324530" y="1651514"/>
            <a:ext cx="4525347" cy="4524315"/>
          </a:xfrm>
          <a:prstGeom prst="rect">
            <a:avLst/>
          </a:prstGeom>
          <a:noFill/>
        </p:spPr>
        <p:txBody>
          <a:bodyPr wrap="square">
            <a:spAutoFit/>
          </a:bodyPr>
          <a:lstStyle/>
          <a:p>
            <a:r>
              <a:rPr lang="en-US" sz="2400" dirty="0">
                <a:latin typeface="Arial Rounded MT Bold" panose="020F0704030504030204" pitchFamily="34" charset="0"/>
              </a:rPr>
              <a:t>We used the heatmap on the encoded dataset to see the correlation details between the columns.</a:t>
            </a:r>
          </a:p>
          <a:p>
            <a:endParaRPr lang="en-US" sz="2400" dirty="0">
              <a:latin typeface="Arial Rounded MT Bold" panose="020F0704030504030204" pitchFamily="34" charset="0"/>
            </a:endParaRPr>
          </a:p>
          <a:p>
            <a:r>
              <a:rPr lang="en-US" sz="2400" dirty="0">
                <a:latin typeface="Arial Rounded MT Bold" panose="020F0704030504030204" pitchFamily="34" charset="0"/>
              </a:rPr>
              <a:t>Even on the Jupyter Notebook the picture was too tiny however seeing the color combinations we are able to figure out that there is no multi collinearity concern between the columns.</a:t>
            </a:r>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1699721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CFA6A2-5AFF-4F98-B221-78C9FF9C7EFB}"/>
              </a:ext>
            </a:extLst>
          </p:cNvPr>
          <p:cNvSpPr/>
          <p:nvPr/>
        </p:nvSpPr>
        <p:spPr>
          <a:xfrm>
            <a:off x="1942464" y="9522"/>
            <a:ext cx="830708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Contents of Presentation</a:t>
            </a:r>
          </a:p>
        </p:txBody>
      </p:sp>
      <p:pic>
        <p:nvPicPr>
          <p:cNvPr id="4" name="Picture 3">
            <a:extLst>
              <a:ext uri="{FF2B5EF4-FFF2-40B4-BE49-F238E27FC236}">
                <a16:creationId xmlns:a16="http://schemas.microsoft.com/office/drawing/2014/main" id="{63027778-F737-471B-9CBF-726A2BEEE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364" y="1953890"/>
            <a:ext cx="5863328" cy="4045696"/>
          </a:xfrm>
          <a:prstGeom prst="rect">
            <a:avLst/>
          </a:prstGeom>
        </p:spPr>
      </p:pic>
      <p:sp>
        <p:nvSpPr>
          <p:cNvPr id="5" name="TextBox 4">
            <a:extLst>
              <a:ext uri="{FF2B5EF4-FFF2-40B4-BE49-F238E27FC236}">
                <a16:creationId xmlns:a16="http://schemas.microsoft.com/office/drawing/2014/main" id="{70475BDB-E270-4C4B-B96A-31FEACC697E8}"/>
              </a:ext>
            </a:extLst>
          </p:cNvPr>
          <p:cNvSpPr txBox="1"/>
          <p:nvPr/>
        </p:nvSpPr>
        <p:spPr>
          <a:xfrm>
            <a:off x="1007706" y="1371594"/>
            <a:ext cx="4544008" cy="5262979"/>
          </a:xfrm>
          <a:prstGeom prst="rect">
            <a:avLst/>
          </a:prstGeom>
          <a:noFill/>
        </p:spPr>
        <p:txBody>
          <a:bodyPr wrap="square" rtlCol="0">
            <a:spAutoFit/>
          </a:bodyPr>
          <a:lstStyle/>
          <a:p>
            <a:pPr marL="285750" indent="-285750">
              <a:buFont typeface="Wingdings" panose="05000000000000000000" pitchFamily="2" charset="2"/>
              <a:buChar char="§"/>
            </a:pPr>
            <a:r>
              <a:rPr lang="en-IN" sz="2400" dirty="0">
                <a:latin typeface="Arial Rounded MT Bold" panose="020F0704030504030204" pitchFamily="34" charset="0"/>
              </a:rPr>
              <a:t>Introduction</a:t>
            </a:r>
            <a:br>
              <a:rPr lang="en-IN" sz="2400" dirty="0">
                <a:latin typeface="Arial Rounded MT Bold" panose="020F0704030504030204" pitchFamily="34" charset="0"/>
              </a:rPr>
            </a:br>
            <a:endParaRPr lang="en-IN" sz="2400" dirty="0">
              <a:latin typeface="Arial Rounded MT Bold" panose="020F0704030504030204" pitchFamily="34" charset="0"/>
            </a:endParaRPr>
          </a:p>
          <a:p>
            <a:pPr marL="285750" indent="-285750">
              <a:buFont typeface="Wingdings" panose="05000000000000000000" pitchFamily="2" charset="2"/>
              <a:buChar char="§"/>
            </a:pPr>
            <a:r>
              <a:rPr lang="en-IN" sz="2400" dirty="0">
                <a:latin typeface="Arial Rounded MT Bold" panose="020F0704030504030204" pitchFamily="34" charset="0"/>
              </a:rPr>
              <a:t>Problem Statement</a:t>
            </a:r>
            <a:br>
              <a:rPr lang="en-IN" sz="2400" dirty="0">
                <a:latin typeface="Arial Rounded MT Bold" panose="020F0704030504030204" pitchFamily="34" charset="0"/>
              </a:rPr>
            </a:br>
            <a:r>
              <a:rPr lang="en-IN" sz="2400" dirty="0">
                <a:latin typeface="Arial Rounded MT Bold" panose="020F0704030504030204" pitchFamily="34" charset="0"/>
              </a:rPr>
              <a:t> </a:t>
            </a:r>
          </a:p>
          <a:p>
            <a:pPr marL="285750" indent="-285750">
              <a:buFont typeface="Wingdings" panose="05000000000000000000" pitchFamily="2" charset="2"/>
              <a:buChar char="§"/>
            </a:pPr>
            <a:r>
              <a:rPr lang="en-IN" sz="2400" dirty="0">
                <a:latin typeface="Arial Rounded MT Bold" panose="020F0704030504030204" pitchFamily="34" charset="0"/>
              </a:rPr>
              <a:t>Objective</a:t>
            </a:r>
            <a:br>
              <a:rPr lang="en-IN" sz="2400" dirty="0">
                <a:latin typeface="Arial Rounded MT Bold" panose="020F0704030504030204" pitchFamily="34" charset="0"/>
              </a:rPr>
            </a:br>
            <a:endParaRPr lang="en-IN" sz="2400" dirty="0">
              <a:latin typeface="Arial Rounded MT Bold" panose="020F0704030504030204" pitchFamily="34" charset="0"/>
            </a:endParaRPr>
          </a:p>
          <a:p>
            <a:pPr marL="285750" indent="-285750">
              <a:buFont typeface="Wingdings" panose="05000000000000000000" pitchFamily="2" charset="2"/>
              <a:buChar char="§"/>
            </a:pPr>
            <a:r>
              <a:rPr lang="en-IN" sz="2400" dirty="0">
                <a:latin typeface="Arial Rounded MT Bold" panose="020F0704030504030204" pitchFamily="34" charset="0"/>
              </a:rPr>
              <a:t>Exploratory Data Analysis (EDA)</a:t>
            </a:r>
            <a:br>
              <a:rPr lang="en-IN" sz="2400" dirty="0">
                <a:latin typeface="Arial Rounded MT Bold" panose="020F0704030504030204" pitchFamily="34" charset="0"/>
              </a:rPr>
            </a:br>
            <a:endParaRPr lang="en-IN" sz="2400" dirty="0">
              <a:latin typeface="Arial Rounded MT Bold" panose="020F0704030504030204" pitchFamily="34" charset="0"/>
            </a:endParaRPr>
          </a:p>
          <a:p>
            <a:pPr marL="285750" indent="-285750">
              <a:buFont typeface="Wingdings" panose="05000000000000000000" pitchFamily="2" charset="2"/>
              <a:buChar char="§"/>
            </a:pPr>
            <a:r>
              <a:rPr lang="en-IN" sz="2400" dirty="0">
                <a:latin typeface="Arial Rounded MT Bold" panose="020F0704030504030204" pitchFamily="34" charset="0"/>
              </a:rPr>
              <a:t>Visualization</a:t>
            </a:r>
            <a:br>
              <a:rPr lang="en-IN" sz="2400" dirty="0">
                <a:latin typeface="Arial Rounded MT Bold" panose="020F0704030504030204" pitchFamily="34" charset="0"/>
              </a:rPr>
            </a:br>
            <a:r>
              <a:rPr lang="en-IN" sz="2400" dirty="0">
                <a:latin typeface="Arial Rounded MT Bold" panose="020F0704030504030204" pitchFamily="34" charset="0"/>
              </a:rPr>
              <a:t> </a:t>
            </a:r>
          </a:p>
          <a:p>
            <a:pPr marL="285750" indent="-285750">
              <a:buFont typeface="Wingdings" panose="05000000000000000000" pitchFamily="2" charset="2"/>
              <a:buChar char="§"/>
            </a:pPr>
            <a:r>
              <a:rPr lang="en-IN" sz="2400" dirty="0">
                <a:latin typeface="Arial Rounded MT Bold" panose="020F0704030504030204" pitchFamily="34" charset="0"/>
              </a:rPr>
              <a:t>Inference</a:t>
            </a:r>
            <a:br>
              <a:rPr lang="en-IN" sz="2400" dirty="0">
                <a:latin typeface="Arial Rounded MT Bold" panose="020F0704030504030204" pitchFamily="34" charset="0"/>
              </a:rPr>
            </a:br>
            <a:r>
              <a:rPr lang="en-IN" sz="2400" dirty="0">
                <a:latin typeface="Arial Rounded MT Bold" panose="020F0704030504030204" pitchFamily="34" charset="0"/>
              </a:rPr>
              <a:t> </a:t>
            </a:r>
          </a:p>
          <a:p>
            <a:pPr marL="285750" indent="-285750">
              <a:buFont typeface="Wingdings" panose="05000000000000000000" pitchFamily="2" charset="2"/>
              <a:buChar char="§"/>
            </a:pPr>
            <a:r>
              <a:rPr lang="en-IN" sz="2400" dirty="0">
                <a:latin typeface="Arial Rounded MT Bold" panose="020F0704030504030204" pitchFamily="34" charset="0"/>
              </a:rPr>
              <a:t>Future Work</a:t>
            </a:r>
          </a:p>
        </p:txBody>
      </p:sp>
    </p:spTree>
    <p:extLst>
      <p:ext uri="{BB962C8B-B14F-4D97-AF65-F5344CB8AC3E}">
        <p14:creationId xmlns:p14="http://schemas.microsoft.com/office/powerpoint/2010/main" val="3188937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5">
            <a:extLst>
              <a:ext uri="{FF2B5EF4-FFF2-40B4-BE49-F238E27FC236}">
                <a16:creationId xmlns:a16="http://schemas.microsoft.com/office/drawing/2014/main" id="{9313039D-154C-4867-8731-F064D0A79CE1}"/>
              </a:ext>
            </a:extLst>
          </p:cNvPr>
          <p:cNvPicPr>
            <a:picLocks noChangeAspect="1"/>
          </p:cNvPicPr>
          <p:nvPr/>
        </p:nvPicPr>
        <p:blipFill>
          <a:blip r:embed="rId2">
            <a:extLst>
              <a:ext uri="{28A0092B-C50C-407E-A947-70E740481C1C}">
                <a14:useLocalDpi xmlns:a14="http://schemas.microsoft.com/office/drawing/2010/main" val="0"/>
              </a:ext>
            </a:extLst>
          </a:blip>
          <a:srcRect t="6308" b="6308"/>
          <a:stretch>
            <a:fillRect/>
          </a:stretch>
        </p:blipFill>
        <p:spPr>
          <a:xfrm>
            <a:off x="292318" y="1803400"/>
            <a:ext cx="6788344" cy="4292599"/>
          </a:xfrm>
          <a:prstGeom prst="rect">
            <a:avLst/>
          </a:prstGeom>
        </p:spPr>
      </p:pic>
      <p:sp>
        <p:nvSpPr>
          <p:cNvPr id="3" name="Rectangle 2">
            <a:extLst>
              <a:ext uri="{FF2B5EF4-FFF2-40B4-BE49-F238E27FC236}">
                <a16:creationId xmlns:a16="http://schemas.microsoft.com/office/drawing/2014/main" id="{41C48FFB-83FB-44C3-ABFC-E7686CA2701D}"/>
              </a:ext>
            </a:extLst>
          </p:cNvPr>
          <p:cNvSpPr/>
          <p:nvPr/>
        </p:nvSpPr>
        <p:spPr>
          <a:xfrm>
            <a:off x="410799" y="168153"/>
            <a:ext cx="1137042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Correlation between th</a:t>
            </a:r>
            <a:r>
              <a:rPr lang="en-US" sz="5400" b="1" dirty="0">
                <a:ln/>
                <a:solidFill>
                  <a:schemeClr val="accent4"/>
                </a:solidFill>
              </a:rPr>
              <a:t>e columns</a:t>
            </a:r>
            <a:endParaRPr lang="en-US" sz="5400" b="1" cap="none" spc="0" dirty="0">
              <a:ln/>
              <a:solidFill>
                <a:schemeClr val="accent4"/>
              </a:solidFill>
              <a:effectLst/>
            </a:endParaRPr>
          </a:p>
        </p:txBody>
      </p:sp>
      <p:sp>
        <p:nvSpPr>
          <p:cNvPr id="5" name="TextBox 4">
            <a:extLst>
              <a:ext uri="{FF2B5EF4-FFF2-40B4-BE49-F238E27FC236}">
                <a16:creationId xmlns:a16="http://schemas.microsoft.com/office/drawing/2014/main" id="{7AA42EE9-60AD-4F15-BB06-E8E297137DC9}"/>
              </a:ext>
            </a:extLst>
          </p:cNvPr>
          <p:cNvSpPr txBox="1"/>
          <p:nvPr/>
        </p:nvSpPr>
        <p:spPr>
          <a:xfrm>
            <a:off x="7221894" y="1334279"/>
            <a:ext cx="4870581" cy="5170646"/>
          </a:xfrm>
          <a:prstGeom prst="rect">
            <a:avLst/>
          </a:prstGeom>
          <a:noFill/>
        </p:spPr>
        <p:txBody>
          <a:bodyPr wrap="square">
            <a:spAutoFit/>
          </a:bodyPr>
          <a:lstStyle/>
          <a:p>
            <a:r>
              <a:rPr lang="en-US" sz="2200" dirty="0">
                <a:latin typeface="Arial Rounded MT Bold" panose="020F0704030504030204" pitchFamily="34" charset="0"/>
              </a:rPr>
              <a:t>With the help of correlation technique we generated separate bar plots to check the positive and negative correlation details in our dataset.</a:t>
            </a:r>
          </a:p>
          <a:p>
            <a:r>
              <a:rPr lang="en-US" sz="2200" dirty="0">
                <a:latin typeface="Arial Rounded MT Bold" panose="020F0704030504030204" pitchFamily="34" charset="0"/>
              </a:rPr>
              <a:t>Positive correlation - A correlation of +1 indicates a perfect positive correlation, meaning that both variables move in the same direction together.</a:t>
            </a:r>
          </a:p>
          <a:p>
            <a:r>
              <a:rPr lang="en-US" sz="2200" dirty="0">
                <a:latin typeface="Arial Rounded MT Bold" panose="020F0704030504030204" pitchFamily="34" charset="0"/>
              </a:rPr>
              <a:t>Negative correlation - A correlation of –1 indicates a perfect negative correlation, meaning that as one variable goes up, the other goes down.</a:t>
            </a:r>
            <a:endParaRPr lang="en-IN" sz="2200" dirty="0">
              <a:latin typeface="Arial Rounded MT Bold" panose="020F0704030504030204" pitchFamily="34" charset="0"/>
            </a:endParaRPr>
          </a:p>
        </p:txBody>
      </p:sp>
    </p:spTree>
    <p:extLst>
      <p:ext uri="{BB962C8B-B14F-4D97-AF65-F5344CB8AC3E}">
        <p14:creationId xmlns:p14="http://schemas.microsoft.com/office/powerpoint/2010/main" val="4221170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606175-105C-4A55-9045-27BFF8DBAA3D}"/>
              </a:ext>
            </a:extLst>
          </p:cNvPr>
          <p:cNvSpPr/>
          <p:nvPr/>
        </p:nvSpPr>
        <p:spPr>
          <a:xfrm>
            <a:off x="4395855" y="9523"/>
            <a:ext cx="340029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Inference</a:t>
            </a:r>
          </a:p>
        </p:txBody>
      </p:sp>
      <p:sp>
        <p:nvSpPr>
          <p:cNvPr id="4" name="TextBox 3">
            <a:extLst>
              <a:ext uri="{FF2B5EF4-FFF2-40B4-BE49-F238E27FC236}">
                <a16:creationId xmlns:a16="http://schemas.microsoft.com/office/drawing/2014/main" id="{46D0E7F6-48C5-4E0E-941D-C6E82814DFD3}"/>
              </a:ext>
            </a:extLst>
          </p:cNvPr>
          <p:cNvSpPr txBox="1"/>
          <p:nvPr/>
        </p:nvSpPr>
        <p:spPr>
          <a:xfrm>
            <a:off x="1698170" y="1380926"/>
            <a:ext cx="10291667" cy="4801314"/>
          </a:xfrm>
          <a:prstGeom prst="rect">
            <a:avLst/>
          </a:prstGeom>
          <a:noFill/>
        </p:spPr>
        <p:txBody>
          <a:bodyPr wrap="square">
            <a:spAutoFit/>
          </a:bodyPr>
          <a:lstStyle/>
          <a:p>
            <a:pPr>
              <a:buFont typeface="Wingdings" panose="05000000000000000000" pitchFamily="2" charset="2"/>
              <a:buChar char="q"/>
            </a:pPr>
            <a:r>
              <a:rPr lang="en-US" sz="1800" dirty="0">
                <a:latin typeface="Arial Rounded MT Bold" panose="020F0704030504030204" pitchFamily="34" charset="0"/>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latin typeface="Arial Rounded MT Bold" panose="020F0704030504030204" pitchFamily="34" charset="0"/>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latin typeface="Arial Rounded MT Bold" panose="020F0704030504030204" pitchFamily="34" charset="0"/>
              </a:rPr>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latin typeface="Arial Rounded MT Bold" panose="020F0704030504030204" pitchFamily="34" charset="0"/>
            </a:endParaRPr>
          </a:p>
        </p:txBody>
      </p:sp>
    </p:spTree>
    <p:extLst>
      <p:ext uri="{BB962C8B-B14F-4D97-AF65-F5344CB8AC3E}">
        <p14:creationId xmlns:p14="http://schemas.microsoft.com/office/powerpoint/2010/main" val="662479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58C0CC-968B-411B-8BB2-0092AD8D4BEF}"/>
              </a:ext>
            </a:extLst>
          </p:cNvPr>
          <p:cNvSpPr txBox="1"/>
          <p:nvPr/>
        </p:nvSpPr>
        <p:spPr>
          <a:xfrm>
            <a:off x="678805" y="1466849"/>
            <a:ext cx="6097554" cy="5324535"/>
          </a:xfrm>
          <a:prstGeom prst="rect">
            <a:avLst/>
          </a:prstGeom>
          <a:noFill/>
        </p:spPr>
        <p:txBody>
          <a:bodyPr wrap="square">
            <a:spAutoFit/>
          </a:bodyPr>
          <a:lstStyle/>
          <a:p>
            <a:pPr>
              <a:lnSpc>
                <a:spcPct val="100000"/>
              </a:lnSpc>
              <a:spcBef>
                <a:spcPts val="0"/>
              </a:spcBef>
            </a:pPr>
            <a:r>
              <a:rPr lang="en-US" sz="2000" b="1" dirty="0"/>
              <a:t>To be improved:</a:t>
            </a:r>
          </a:p>
          <a:p>
            <a:pPr marL="0" indent="0">
              <a:lnSpc>
                <a:spcPct val="100000"/>
              </a:lnSpc>
              <a:spcBef>
                <a:spcPts val="0"/>
              </a:spcBef>
              <a:buNone/>
            </a:pPr>
            <a:r>
              <a:rPr lang="en-US" sz="2000" dirty="0"/>
              <a:t>1. During promotions, try to give a disturbance free shopping experience to customers.</a:t>
            </a:r>
          </a:p>
          <a:p>
            <a:pPr marL="0" indent="0">
              <a:lnSpc>
                <a:spcPct val="100000"/>
              </a:lnSpc>
              <a:spcBef>
                <a:spcPts val="0"/>
              </a:spcBef>
              <a:buNone/>
            </a:pPr>
            <a:r>
              <a:rPr lang="en-US" sz="2000" dirty="0"/>
              <a:t>2. Give more payment options to customers.</a:t>
            </a:r>
          </a:p>
          <a:p>
            <a:pPr marL="0" indent="0">
              <a:lnSpc>
                <a:spcPct val="100000"/>
              </a:lnSpc>
              <a:spcBef>
                <a:spcPts val="0"/>
              </a:spcBef>
              <a:buNone/>
            </a:pPr>
            <a:r>
              <a:rPr lang="en-US" sz="2000" dirty="0"/>
              <a:t>3. Try to give price early during promotion.</a:t>
            </a:r>
          </a:p>
          <a:p>
            <a:pPr marL="0" indent="0">
              <a:lnSpc>
                <a:spcPct val="100000"/>
              </a:lnSpc>
              <a:spcBef>
                <a:spcPts val="0"/>
              </a:spcBef>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None/>
            </a:pPr>
            <a:r>
              <a:rPr lang="en-US" sz="2000" dirty="0"/>
              <a:t>1. Convenient to use and also a good website for shopping.</a:t>
            </a:r>
          </a:p>
          <a:p>
            <a:pPr marL="0" indent="0">
              <a:lnSpc>
                <a:spcPct val="100000"/>
              </a:lnSpc>
              <a:spcBef>
                <a:spcPts val="0"/>
              </a:spcBef>
              <a:buNone/>
            </a:pPr>
            <a:r>
              <a:rPr lang="en-US" sz="2000" dirty="0"/>
              <a:t>2. Fast delivery of products.</a:t>
            </a:r>
          </a:p>
          <a:p>
            <a:pPr marL="0" indent="0">
              <a:lnSpc>
                <a:spcPct val="100000"/>
              </a:lnSpc>
              <a:spcBef>
                <a:spcPts val="0"/>
              </a:spcBef>
              <a:buNone/>
            </a:pPr>
            <a:r>
              <a:rPr lang="en-US" sz="2000" dirty="0"/>
              <a:t>3. Availability of complete information of the products.</a:t>
            </a:r>
          </a:p>
          <a:p>
            <a:pPr marL="0" indent="0">
              <a:lnSpc>
                <a:spcPct val="100000"/>
              </a:lnSpc>
              <a:spcBef>
                <a:spcPts val="0"/>
              </a:spcBef>
              <a:buNone/>
            </a:pPr>
            <a:r>
              <a:rPr lang="en-US" sz="2000" dirty="0"/>
              <a:t>4. Presence of online assistance through multi-channels.</a:t>
            </a:r>
          </a:p>
          <a:p>
            <a:pPr marL="0" indent="0">
              <a:lnSpc>
                <a:spcPct val="100000"/>
              </a:lnSpc>
              <a:spcBef>
                <a:spcPts val="0"/>
              </a:spcBef>
              <a:buNone/>
            </a:pPr>
            <a:r>
              <a:rPr lang="en-US" sz="2000" dirty="0"/>
              <a:t>5. Reliable website or app, perceived trustworthiness.</a:t>
            </a:r>
            <a:endParaRPr lang="en-IN" sz="2000" dirty="0"/>
          </a:p>
        </p:txBody>
      </p:sp>
      <p:sp>
        <p:nvSpPr>
          <p:cNvPr id="5" name="TextBox 4">
            <a:extLst>
              <a:ext uri="{FF2B5EF4-FFF2-40B4-BE49-F238E27FC236}">
                <a16:creationId xmlns:a16="http://schemas.microsoft.com/office/drawing/2014/main" id="{4A57302A-63FC-4D8A-ABFA-E34916552399}"/>
              </a:ext>
            </a:extLst>
          </p:cNvPr>
          <p:cNvSpPr txBox="1"/>
          <p:nvPr/>
        </p:nvSpPr>
        <p:spPr>
          <a:xfrm>
            <a:off x="1621193" y="225879"/>
            <a:ext cx="6097554" cy="584775"/>
          </a:xfrm>
          <a:prstGeom prst="rect">
            <a:avLst/>
          </a:prstGeom>
          <a:noFill/>
        </p:spPr>
        <p:txBody>
          <a:bodyPr wrap="square">
            <a:spAutoFit/>
          </a:bodyPr>
          <a:lstStyle/>
          <a:p>
            <a:r>
              <a:rPr lang="en-IN" sz="3200" dirty="0">
                <a:latin typeface="Arial Rounded MT Bold" panose="020F0704030504030204" pitchFamily="34" charset="0"/>
              </a:rPr>
              <a:t>1. Amazon.com</a:t>
            </a:r>
          </a:p>
        </p:txBody>
      </p:sp>
      <p:pic>
        <p:nvPicPr>
          <p:cNvPr id="6" name="Picture 5">
            <a:extLst>
              <a:ext uri="{FF2B5EF4-FFF2-40B4-BE49-F238E27FC236}">
                <a16:creationId xmlns:a16="http://schemas.microsoft.com/office/drawing/2014/main" id="{EB1233ED-68D0-44AB-AB75-793DE3B56FB6}"/>
              </a:ext>
            </a:extLst>
          </p:cNvPr>
          <p:cNvPicPr>
            <a:picLocks noChangeAspect="1"/>
          </p:cNvPicPr>
          <p:nvPr/>
        </p:nvPicPr>
        <p:blipFill>
          <a:blip r:embed="rId2"/>
          <a:stretch>
            <a:fillRect/>
          </a:stretch>
        </p:blipFill>
        <p:spPr>
          <a:xfrm>
            <a:off x="7947713" y="3289300"/>
            <a:ext cx="3200400" cy="1295400"/>
          </a:xfrm>
          <a:prstGeom prst="rect">
            <a:avLst/>
          </a:prstGeom>
        </p:spPr>
      </p:pic>
      <p:sp>
        <p:nvSpPr>
          <p:cNvPr id="8" name="TextBox 7">
            <a:extLst>
              <a:ext uri="{FF2B5EF4-FFF2-40B4-BE49-F238E27FC236}">
                <a16:creationId xmlns:a16="http://schemas.microsoft.com/office/drawing/2014/main" id="{F79AFC1F-D50E-4084-AA21-B466608E8647}"/>
              </a:ext>
            </a:extLst>
          </p:cNvPr>
          <p:cNvSpPr txBox="1"/>
          <p:nvPr/>
        </p:nvSpPr>
        <p:spPr>
          <a:xfrm>
            <a:off x="8133958" y="2231958"/>
            <a:ext cx="6097554" cy="369332"/>
          </a:xfrm>
          <a:prstGeom prst="rect">
            <a:avLst/>
          </a:prstGeom>
          <a:noFill/>
        </p:spPr>
        <p:txBody>
          <a:bodyPr wrap="square">
            <a:spAutoFit/>
          </a:bodyPr>
          <a:lstStyle/>
          <a:p>
            <a:r>
              <a:rPr lang="en-US" dirty="0"/>
              <a:t>Online Store Company:</a:t>
            </a:r>
            <a:endParaRPr lang="en-IN" dirty="0"/>
          </a:p>
        </p:txBody>
      </p:sp>
    </p:spTree>
    <p:extLst>
      <p:ext uri="{BB962C8B-B14F-4D97-AF65-F5344CB8AC3E}">
        <p14:creationId xmlns:p14="http://schemas.microsoft.com/office/powerpoint/2010/main" val="306876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42335F-0F6E-4E64-8291-A242257D7F8C}"/>
              </a:ext>
            </a:extLst>
          </p:cNvPr>
          <p:cNvSpPr txBox="1">
            <a:spLocks/>
          </p:cNvSpPr>
          <p:nvPr/>
        </p:nvSpPr>
        <p:spPr>
          <a:xfrm>
            <a:off x="8574827" y="1812731"/>
            <a:ext cx="3365496" cy="4267201"/>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Online Store Company:</a:t>
            </a:r>
            <a:endParaRPr lang="en-IN" dirty="0"/>
          </a:p>
        </p:txBody>
      </p:sp>
      <p:pic>
        <p:nvPicPr>
          <p:cNvPr id="3" name="Picture 2">
            <a:extLst>
              <a:ext uri="{FF2B5EF4-FFF2-40B4-BE49-F238E27FC236}">
                <a16:creationId xmlns:a16="http://schemas.microsoft.com/office/drawing/2014/main" id="{AB3E11D5-CD98-43F2-8933-CD0F938AB176}"/>
              </a:ext>
            </a:extLst>
          </p:cNvPr>
          <p:cNvPicPr>
            <a:picLocks noChangeAspect="1"/>
          </p:cNvPicPr>
          <p:nvPr/>
        </p:nvPicPr>
        <p:blipFill>
          <a:blip r:embed="rId2"/>
          <a:stretch>
            <a:fillRect/>
          </a:stretch>
        </p:blipFill>
        <p:spPr>
          <a:xfrm>
            <a:off x="8938894" y="3296419"/>
            <a:ext cx="2693523" cy="1299823"/>
          </a:xfrm>
          <a:prstGeom prst="rect">
            <a:avLst/>
          </a:prstGeom>
        </p:spPr>
      </p:pic>
      <p:sp>
        <p:nvSpPr>
          <p:cNvPr id="5" name="TextBox 4">
            <a:extLst>
              <a:ext uri="{FF2B5EF4-FFF2-40B4-BE49-F238E27FC236}">
                <a16:creationId xmlns:a16="http://schemas.microsoft.com/office/drawing/2014/main" id="{D23F337C-ADC4-4131-BD4D-02A114D0B18F}"/>
              </a:ext>
            </a:extLst>
          </p:cNvPr>
          <p:cNvSpPr txBox="1"/>
          <p:nvPr/>
        </p:nvSpPr>
        <p:spPr>
          <a:xfrm>
            <a:off x="1686507" y="1121623"/>
            <a:ext cx="6097554" cy="5632311"/>
          </a:xfrm>
          <a:prstGeom prst="rect">
            <a:avLst/>
          </a:prstGeom>
          <a:noFill/>
        </p:spPr>
        <p:txBody>
          <a:bodyPr wrap="square">
            <a:spAutoFit/>
          </a:bodyPr>
          <a:lstStyle/>
          <a:p>
            <a:pPr>
              <a:lnSpc>
                <a:spcPct val="100000"/>
              </a:lnSpc>
              <a:spcBef>
                <a:spcPts val="0"/>
              </a:spcBef>
            </a:pPr>
            <a:r>
              <a:rPr lang="en-US" b="1" dirty="0"/>
              <a:t>To be improved:</a:t>
            </a:r>
          </a:p>
          <a:p>
            <a:pPr marL="0" indent="0">
              <a:lnSpc>
                <a:spcPct val="100000"/>
              </a:lnSpc>
              <a:spcBef>
                <a:spcPts val="0"/>
              </a:spcBef>
              <a:buNone/>
            </a:pPr>
            <a:r>
              <a:rPr lang="en-US" dirty="0"/>
              <a:t>1. During promotions, try to give a disturbance free shopping experience to customers.</a:t>
            </a:r>
          </a:p>
          <a:p>
            <a:pPr marL="0" indent="0">
              <a:lnSpc>
                <a:spcPct val="100000"/>
              </a:lnSpc>
              <a:spcBef>
                <a:spcPts val="0"/>
              </a:spcBef>
              <a:buNone/>
            </a:pPr>
            <a:r>
              <a:rPr lang="en-US" dirty="0"/>
              <a:t>2. Give more payment options to customers.</a:t>
            </a:r>
          </a:p>
          <a:p>
            <a:pPr marL="0" indent="0">
              <a:lnSpc>
                <a:spcPct val="100000"/>
              </a:lnSpc>
              <a:spcBef>
                <a:spcPts val="0"/>
              </a:spcBef>
              <a:buNone/>
            </a:pPr>
            <a:r>
              <a:rPr lang="en-US" dirty="0"/>
              <a:t>3. Try to give the price early during promotion.</a:t>
            </a:r>
          </a:p>
          <a:p>
            <a:pPr marL="0" indent="0">
              <a:lnSpc>
                <a:spcPct val="100000"/>
              </a:lnSpc>
              <a:spcBef>
                <a:spcPts val="0"/>
              </a:spcBef>
              <a:buNone/>
            </a:pPr>
            <a:r>
              <a:rPr lang="en-US" dirty="0"/>
              <a:t>4. Reduce the delivery time of the products.</a:t>
            </a:r>
          </a:p>
          <a:p>
            <a:pPr marL="0" indent="0">
              <a:lnSpc>
                <a:spcPct val="100000"/>
              </a:lnSpc>
              <a:spcBef>
                <a:spcPts val="0"/>
              </a:spcBef>
              <a:buNone/>
            </a:pPr>
            <a:r>
              <a:rPr lang="en-US" dirty="0"/>
              <a:t>5. Flipkart and Amazon almost share the same feedbacks with varying percentages as the only difference.</a:t>
            </a:r>
            <a:br>
              <a:rPr lang="en-US" dirty="0"/>
            </a:br>
            <a:endParaRPr lang="en-US" dirty="0"/>
          </a:p>
          <a:p>
            <a:pPr>
              <a:lnSpc>
                <a:spcPct val="100000"/>
              </a:lnSpc>
              <a:spcBef>
                <a:spcPts val="0"/>
              </a:spcBef>
            </a:pPr>
            <a:r>
              <a:rPr lang="en-US" b="1" dirty="0"/>
              <a:t>Positive feedback summary:</a:t>
            </a:r>
          </a:p>
          <a:p>
            <a:pPr marL="0" indent="0">
              <a:lnSpc>
                <a:spcPct val="100000"/>
              </a:lnSpc>
              <a:spcBef>
                <a:spcPts val="0"/>
              </a:spcBef>
              <a:buNone/>
            </a:pPr>
            <a:r>
              <a:rPr lang="en-US" dirty="0"/>
              <a:t>1. Convenient to use and also a good website for shopping.</a:t>
            </a:r>
          </a:p>
          <a:p>
            <a:pPr marL="0" indent="0">
              <a:lnSpc>
                <a:spcPct val="100000"/>
              </a:lnSpc>
              <a:spcBef>
                <a:spcPts val="0"/>
              </a:spcBef>
              <a:buNone/>
            </a:pPr>
            <a:r>
              <a:rPr lang="en-US" dirty="0"/>
              <a:t>2. Fast delivery of products.</a:t>
            </a:r>
          </a:p>
          <a:p>
            <a:pPr marL="0" indent="0">
              <a:lnSpc>
                <a:spcPct val="100000"/>
              </a:lnSpc>
              <a:spcBef>
                <a:spcPts val="0"/>
              </a:spcBef>
              <a:buNone/>
            </a:pPr>
            <a:r>
              <a:rPr lang="en-US" dirty="0"/>
              <a:t>3. Availability of complete information of the products.</a:t>
            </a:r>
          </a:p>
          <a:p>
            <a:pPr marL="0" indent="0">
              <a:lnSpc>
                <a:spcPct val="100000"/>
              </a:lnSpc>
              <a:spcBef>
                <a:spcPts val="0"/>
              </a:spcBef>
              <a:buNone/>
            </a:pPr>
            <a:r>
              <a:rPr lang="en-US" dirty="0"/>
              <a:t>4. Presence of online assistance through multi-channels.</a:t>
            </a:r>
          </a:p>
          <a:p>
            <a:pPr marL="0" indent="0">
              <a:lnSpc>
                <a:spcPct val="100000"/>
              </a:lnSpc>
              <a:spcBef>
                <a:spcPts val="0"/>
              </a:spcBef>
              <a:buNone/>
            </a:pPr>
            <a:r>
              <a:rPr lang="en-US" dirty="0"/>
              <a:t>5. Reliable website or app, perceived trustworthiness.</a:t>
            </a:r>
          </a:p>
          <a:p>
            <a:pPr marL="0" indent="0">
              <a:lnSpc>
                <a:spcPct val="100000"/>
              </a:lnSpc>
              <a:spcBef>
                <a:spcPts val="0"/>
              </a:spcBef>
              <a:buNone/>
            </a:pPr>
            <a:r>
              <a:rPr lang="en-US" dirty="0"/>
              <a:t>6. Wild variety of products to offer.</a:t>
            </a:r>
            <a:endParaRPr lang="en-IN" dirty="0"/>
          </a:p>
        </p:txBody>
      </p:sp>
      <p:sp>
        <p:nvSpPr>
          <p:cNvPr id="7" name="TextBox 6">
            <a:extLst>
              <a:ext uri="{FF2B5EF4-FFF2-40B4-BE49-F238E27FC236}">
                <a16:creationId xmlns:a16="http://schemas.microsoft.com/office/drawing/2014/main" id="{18C93E69-C654-4181-8696-9F553E4F0588}"/>
              </a:ext>
            </a:extLst>
          </p:cNvPr>
          <p:cNvSpPr txBox="1"/>
          <p:nvPr/>
        </p:nvSpPr>
        <p:spPr>
          <a:xfrm>
            <a:off x="1779815" y="141903"/>
            <a:ext cx="6097554" cy="584775"/>
          </a:xfrm>
          <a:prstGeom prst="rect">
            <a:avLst/>
          </a:prstGeom>
          <a:noFill/>
        </p:spPr>
        <p:txBody>
          <a:bodyPr wrap="square">
            <a:spAutoFit/>
          </a:bodyPr>
          <a:lstStyle/>
          <a:p>
            <a:r>
              <a:rPr lang="en-IN" sz="3200" dirty="0">
                <a:latin typeface="Arial Rounded MT Bold" panose="020F0704030504030204" pitchFamily="34" charset="0"/>
              </a:rPr>
              <a:t>2. Flipkart.com</a:t>
            </a:r>
          </a:p>
        </p:txBody>
      </p:sp>
    </p:spTree>
    <p:extLst>
      <p:ext uri="{BB962C8B-B14F-4D97-AF65-F5344CB8AC3E}">
        <p14:creationId xmlns:p14="http://schemas.microsoft.com/office/powerpoint/2010/main" val="2199785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479C-8C40-497C-855F-19BCFF330BC3}"/>
              </a:ext>
            </a:extLst>
          </p:cNvPr>
          <p:cNvSpPr txBox="1">
            <a:spLocks/>
          </p:cNvSpPr>
          <p:nvPr/>
        </p:nvSpPr>
        <p:spPr>
          <a:xfrm>
            <a:off x="1576035" y="431800"/>
            <a:ext cx="11056549" cy="11684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solidFill>
                  <a:schemeClr val="tx1"/>
                </a:solidFill>
                <a:latin typeface="Arial Rounded MT Bold" panose="020F0704030504030204" pitchFamily="34" charset="0"/>
              </a:rPr>
              <a:t>3. Myntra.com</a:t>
            </a:r>
          </a:p>
        </p:txBody>
      </p:sp>
      <p:sp>
        <p:nvSpPr>
          <p:cNvPr id="3" name="Content Placeholder 2">
            <a:extLst>
              <a:ext uri="{FF2B5EF4-FFF2-40B4-BE49-F238E27FC236}">
                <a16:creationId xmlns:a16="http://schemas.microsoft.com/office/drawing/2014/main" id="{A448C3B6-DBB1-4F88-A90A-C0A678E0C9D6}"/>
              </a:ext>
            </a:extLst>
          </p:cNvPr>
          <p:cNvSpPr txBox="1">
            <a:spLocks/>
          </p:cNvSpPr>
          <p:nvPr/>
        </p:nvSpPr>
        <p:spPr>
          <a:xfrm>
            <a:off x="1508914" y="1803400"/>
            <a:ext cx="7486206" cy="4267201"/>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nSpc>
                <a:spcPct val="120000"/>
              </a:lnSpc>
              <a:spcBef>
                <a:spcPts val="0"/>
              </a:spcBef>
            </a:pPr>
            <a:r>
              <a:rPr lang="en-US" b="1"/>
              <a:t>To be improved:</a:t>
            </a:r>
          </a:p>
          <a:p>
            <a:pPr>
              <a:lnSpc>
                <a:spcPct val="120000"/>
              </a:lnSpc>
              <a:spcBef>
                <a:spcPts val="0"/>
              </a:spcBef>
            </a:pPr>
            <a:r>
              <a:rPr lang="en-US"/>
              <a:t>1. During promotions, try to give a disturbance free shopping experience to customers.</a:t>
            </a:r>
          </a:p>
          <a:p>
            <a:pPr>
              <a:lnSpc>
                <a:spcPct val="120000"/>
              </a:lnSpc>
              <a:spcBef>
                <a:spcPts val="0"/>
              </a:spcBef>
            </a:pPr>
            <a:r>
              <a:rPr lang="en-US"/>
              <a:t>2. Try to give the price early during promotions.</a:t>
            </a:r>
          </a:p>
          <a:p>
            <a:pPr>
              <a:lnSpc>
                <a:spcPct val="120000"/>
              </a:lnSpc>
              <a:spcBef>
                <a:spcPts val="0"/>
              </a:spcBef>
            </a:pPr>
            <a:r>
              <a:rPr lang="en-US"/>
              <a:t>3. Reduce the delivery time of the products during promotions.</a:t>
            </a:r>
            <a:br>
              <a:rPr lang="en-US"/>
            </a:br>
            <a:endParaRPr lang="en-US"/>
          </a:p>
          <a:p>
            <a:pPr>
              <a:lnSpc>
                <a:spcPct val="120000"/>
              </a:lnSpc>
              <a:spcBef>
                <a:spcPts val="0"/>
              </a:spcBef>
            </a:pPr>
            <a:r>
              <a:rPr lang="en-US" b="1"/>
              <a:t>Positive feedback summary:</a:t>
            </a:r>
          </a:p>
          <a:p>
            <a:pPr>
              <a:lnSpc>
                <a:spcPct val="120000"/>
              </a:lnSpc>
              <a:spcBef>
                <a:spcPts val="0"/>
              </a:spcBef>
            </a:pPr>
            <a:r>
              <a:rPr lang="en-US"/>
              <a:t>1. Convenient to use and also a good website.</a:t>
            </a:r>
          </a:p>
          <a:p>
            <a:pPr>
              <a:lnSpc>
                <a:spcPct val="120000"/>
              </a:lnSpc>
              <a:spcBef>
                <a:spcPts val="0"/>
              </a:spcBef>
            </a:pPr>
            <a:r>
              <a:rPr lang="en-US"/>
              <a:t>2. Availability of several payment options.</a:t>
            </a:r>
          </a:p>
          <a:p>
            <a:pPr>
              <a:lnSpc>
                <a:spcPct val="120000"/>
              </a:lnSpc>
              <a:spcBef>
                <a:spcPts val="0"/>
              </a:spcBef>
            </a:pPr>
            <a:r>
              <a:rPr lang="en-US"/>
              <a:t>3. Faster products delivery.</a:t>
            </a:r>
          </a:p>
          <a:p>
            <a:pPr>
              <a:lnSpc>
                <a:spcPct val="120000"/>
              </a:lnSpc>
              <a:spcBef>
                <a:spcPts val="0"/>
              </a:spcBef>
            </a:pPr>
            <a:r>
              <a:rPr lang="en-US"/>
              <a:t>4. Complete information of products available.</a:t>
            </a:r>
          </a:p>
          <a:p>
            <a:pPr>
              <a:lnSpc>
                <a:spcPct val="120000"/>
              </a:lnSpc>
              <a:spcBef>
                <a:spcPts val="0"/>
              </a:spcBef>
            </a:pPr>
            <a:r>
              <a:rPr lang="en-US"/>
              <a:t>5. Reliable website or app, perceived trustworthiness.</a:t>
            </a:r>
          </a:p>
          <a:p>
            <a:pPr>
              <a:lnSpc>
                <a:spcPct val="120000"/>
              </a:lnSpc>
              <a:spcBef>
                <a:spcPts val="0"/>
              </a:spcBef>
            </a:pPr>
            <a:r>
              <a:rPr lang="en-US"/>
              <a:t>6. Wild variety of product to offer</a:t>
            </a:r>
            <a:endParaRPr lang="en-IN" dirty="0"/>
          </a:p>
        </p:txBody>
      </p:sp>
      <p:sp>
        <p:nvSpPr>
          <p:cNvPr id="4" name="Text Placeholder 3">
            <a:extLst>
              <a:ext uri="{FF2B5EF4-FFF2-40B4-BE49-F238E27FC236}">
                <a16:creationId xmlns:a16="http://schemas.microsoft.com/office/drawing/2014/main" id="{FC1E4DC5-DB69-4998-8F29-612A2DDF2C93}"/>
              </a:ext>
            </a:extLst>
          </p:cNvPr>
          <p:cNvSpPr txBox="1">
            <a:spLocks/>
          </p:cNvSpPr>
          <p:nvPr/>
        </p:nvSpPr>
        <p:spPr>
          <a:xfrm>
            <a:off x="8653039" y="1830033"/>
            <a:ext cx="3224828" cy="4267201"/>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Online Store Company:</a:t>
            </a:r>
            <a:endParaRPr lang="en-IN" dirty="0"/>
          </a:p>
        </p:txBody>
      </p:sp>
      <p:pic>
        <p:nvPicPr>
          <p:cNvPr id="5" name="Picture 4">
            <a:extLst>
              <a:ext uri="{FF2B5EF4-FFF2-40B4-BE49-F238E27FC236}">
                <a16:creationId xmlns:a16="http://schemas.microsoft.com/office/drawing/2014/main" id="{5DEAF6DD-41D1-4F1D-93BA-519694F9EEFF}"/>
              </a:ext>
            </a:extLst>
          </p:cNvPr>
          <p:cNvPicPr>
            <a:picLocks noChangeAspect="1"/>
          </p:cNvPicPr>
          <p:nvPr/>
        </p:nvPicPr>
        <p:blipFill>
          <a:blip r:embed="rId2"/>
          <a:stretch>
            <a:fillRect/>
          </a:stretch>
        </p:blipFill>
        <p:spPr>
          <a:xfrm>
            <a:off x="8645207" y="3533913"/>
            <a:ext cx="3224828" cy="1157396"/>
          </a:xfrm>
          <a:prstGeom prst="rect">
            <a:avLst/>
          </a:prstGeom>
        </p:spPr>
      </p:pic>
    </p:spTree>
    <p:extLst>
      <p:ext uri="{BB962C8B-B14F-4D97-AF65-F5344CB8AC3E}">
        <p14:creationId xmlns:p14="http://schemas.microsoft.com/office/powerpoint/2010/main" val="3252398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410A-9559-45A5-9C1E-36230E2E86BF}"/>
              </a:ext>
            </a:extLst>
          </p:cNvPr>
          <p:cNvSpPr txBox="1">
            <a:spLocks/>
          </p:cNvSpPr>
          <p:nvPr/>
        </p:nvSpPr>
        <p:spPr>
          <a:xfrm>
            <a:off x="1218883" y="431800"/>
            <a:ext cx="9751060" cy="11684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solidFill>
                  <a:schemeClr val="tx1"/>
                </a:solidFill>
                <a:latin typeface="Arial Rounded MT Bold" panose="020F0704030504030204" pitchFamily="34" charset="0"/>
              </a:rPr>
              <a:t>4. Paytm.com</a:t>
            </a:r>
          </a:p>
        </p:txBody>
      </p:sp>
      <p:sp>
        <p:nvSpPr>
          <p:cNvPr id="3" name="Content Placeholder 2">
            <a:extLst>
              <a:ext uri="{FF2B5EF4-FFF2-40B4-BE49-F238E27FC236}">
                <a16:creationId xmlns:a16="http://schemas.microsoft.com/office/drawing/2014/main" id="{735D0B04-D6A2-4496-9023-343FE46B53EB}"/>
              </a:ext>
            </a:extLst>
          </p:cNvPr>
          <p:cNvSpPr txBox="1">
            <a:spLocks/>
          </p:cNvSpPr>
          <p:nvPr/>
        </p:nvSpPr>
        <p:spPr>
          <a:xfrm>
            <a:off x="1218883" y="1803400"/>
            <a:ext cx="6602281" cy="4267201"/>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spcBef>
                <a:spcPts val="0"/>
              </a:spcBef>
            </a:pPr>
            <a:r>
              <a:rPr lang="en-US" sz="1700" b="1"/>
              <a:t>To be improved:</a:t>
            </a:r>
          </a:p>
          <a:p>
            <a:pPr>
              <a:spcBef>
                <a:spcPts val="0"/>
              </a:spcBef>
            </a:pPr>
            <a:r>
              <a:rPr lang="en-US" sz="1700"/>
              <a:t>1. Reduce the delivery time of the products during promotions.</a:t>
            </a:r>
          </a:p>
          <a:p>
            <a:pPr>
              <a:spcBef>
                <a:spcPts val="0"/>
              </a:spcBef>
            </a:pPr>
            <a:r>
              <a:rPr lang="en-US" sz="1700"/>
              <a:t>2. Try to give the price early during promotion.</a:t>
            </a:r>
          </a:p>
          <a:p>
            <a:pPr>
              <a:spcBef>
                <a:spcPts val="0"/>
              </a:spcBef>
            </a:pPr>
            <a:r>
              <a:rPr lang="en-US" sz="1700"/>
              <a:t>3. During promotions, try to give a disturbance free shopping experience to customers.</a:t>
            </a:r>
          </a:p>
          <a:p>
            <a:pPr>
              <a:spcBef>
                <a:spcPts val="0"/>
              </a:spcBef>
            </a:pPr>
            <a:r>
              <a:rPr lang="en-US" sz="1700"/>
              <a:t>4. Late declaration of price and discounts.</a:t>
            </a:r>
          </a:p>
          <a:p>
            <a:pPr>
              <a:spcBef>
                <a:spcPts val="0"/>
              </a:spcBef>
            </a:pPr>
            <a:r>
              <a:rPr lang="en-US" sz="1700"/>
              <a:t>5. Frequent disturbance is occurring while moving from one page to another.</a:t>
            </a:r>
            <a:br>
              <a:rPr lang="en-US" sz="1700"/>
            </a:br>
            <a:endParaRPr lang="en-US" sz="1700"/>
          </a:p>
          <a:p>
            <a:pPr>
              <a:spcBef>
                <a:spcPts val="0"/>
              </a:spcBef>
            </a:pPr>
            <a:r>
              <a:rPr lang="en-US" sz="1700" b="1"/>
              <a:t>Positive feedback summary:</a:t>
            </a:r>
          </a:p>
          <a:p>
            <a:pPr>
              <a:spcBef>
                <a:spcPts val="0"/>
              </a:spcBef>
            </a:pPr>
            <a:r>
              <a:rPr lang="en-US" sz="1700"/>
              <a:t>1. Convenient to use and a good website.</a:t>
            </a:r>
          </a:p>
          <a:p>
            <a:pPr>
              <a:spcBef>
                <a:spcPts val="0"/>
              </a:spcBef>
            </a:pPr>
            <a:r>
              <a:rPr lang="en-US" sz="1700"/>
              <a:t>2. Quickness to complete a purchase.</a:t>
            </a:r>
          </a:p>
          <a:p>
            <a:pPr>
              <a:spcBef>
                <a:spcPts val="0"/>
              </a:spcBef>
            </a:pPr>
            <a:r>
              <a:rPr lang="en-US" sz="1700"/>
              <a:t>3. About 64% of the customers feel that either web or app is reliable.</a:t>
            </a:r>
          </a:p>
          <a:p>
            <a:pPr>
              <a:spcBef>
                <a:spcPts val="0"/>
              </a:spcBef>
            </a:pPr>
            <a:r>
              <a:rPr lang="en-US" sz="170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8B532D7A-CD39-411D-907D-98EDF6E41507}"/>
              </a:ext>
            </a:extLst>
          </p:cNvPr>
          <p:cNvSpPr txBox="1">
            <a:spLocks/>
          </p:cNvSpPr>
          <p:nvPr/>
        </p:nvSpPr>
        <p:spPr>
          <a:xfrm>
            <a:off x="8125882" y="1803400"/>
            <a:ext cx="3238803" cy="4267201"/>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Online Store Company:</a:t>
            </a:r>
            <a:endParaRPr lang="en-IN" dirty="0"/>
          </a:p>
        </p:txBody>
      </p:sp>
      <p:pic>
        <p:nvPicPr>
          <p:cNvPr id="5" name="Picture 4">
            <a:extLst>
              <a:ext uri="{FF2B5EF4-FFF2-40B4-BE49-F238E27FC236}">
                <a16:creationId xmlns:a16="http://schemas.microsoft.com/office/drawing/2014/main" id="{DD8D670D-079E-460B-A4A4-BF98268AE31B}"/>
              </a:ext>
            </a:extLst>
          </p:cNvPr>
          <p:cNvPicPr>
            <a:picLocks noChangeAspect="1"/>
          </p:cNvPicPr>
          <p:nvPr/>
        </p:nvPicPr>
        <p:blipFill>
          <a:blip r:embed="rId2"/>
          <a:stretch>
            <a:fillRect/>
          </a:stretch>
        </p:blipFill>
        <p:spPr>
          <a:xfrm>
            <a:off x="8297956" y="3415716"/>
            <a:ext cx="2833464" cy="1042568"/>
          </a:xfrm>
          <a:prstGeom prst="rect">
            <a:avLst/>
          </a:prstGeom>
        </p:spPr>
      </p:pic>
    </p:spTree>
    <p:extLst>
      <p:ext uri="{BB962C8B-B14F-4D97-AF65-F5344CB8AC3E}">
        <p14:creationId xmlns:p14="http://schemas.microsoft.com/office/powerpoint/2010/main" val="188084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FD41-B8BE-4C94-9D20-79502349B9B2}"/>
              </a:ext>
            </a:extLst>
          </p:cNvPr>
          <p:cNvSpPr txBox="1">
            <a:spLocks/>
          </p:cNvSpPr>
          <p:nvPr/>
        </p:nvSpPr>
        <p:spPr>
          <a:xfrm>
            <a:off x="1218883" y="431800"/>
            <a:ext cx="9751060" cy="11684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latin typeface="Arial Rounded MT Bold" panose="020F0704030504030204" pitchFamily="34" charset="0"/>
              </a:rPr>
              <a:t>5. Snapdeal.com</a:t>
            </a:r>
          </a:p>
        </p:txBody>
      </p:sp>
      <p:sp>
        <p:nvSpPr>
          <p:cNvPr id="3" name="Content Placeholder 2">
            <a:extLst>
              <a:ext uri="{FF2B5EF4-FFF2-40B4-BE49-F238E27FC236}">
                <a16:creationId xmlns:a16="http://schemas.microsoft.com/office/drawing/2014/main" id="{E4693FDC-98BC-487E-86AE-EC1C1276DECC}"/>
              </a:ext>
            </a:extLst>
          </p:cNvPr>
          <p:cNvSpPr txBox="1">
            <a:spLocks/>
          </p:cNvSpPr>
          <p:nvPr/>
        </p:nvSpPr>
        <p:spPr>
          <a:xfrm>
            <a:off x="1218883" y="1803400"/>
            <a:ext cx="6602281" cy="4267201"/>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nSpc>
                <a:spcPct val="120000"/>
              </a:lnSpc>
              <a:spcBef>
                <a:spcPts val="0"/>
              </a:spcBef>
            </a:pPr>
            <a:r>
              <a:rPr lang="en-US" b="1"/>
              <a:t>To be improved:</a:t>
            </a:r>
          </a:p>
          <a:p>
            <a:pPr>
              <a:lnSpc>
                <a:spcPct val="120000"/>
              </a:lnSpc>
              <a:spcBef>
                <a:spcPts val="0"/>
              </a:spcBef>
            </a:pPr>
            <a:r>
              <a:rPr lang="en-US"/>
              <a:t>1. Reduce the delivery time of the products during promotions.</a:t>
            </a:r>
          </a:p>
          <a:p>
            <a:pPr>
              <a:lnSpc>
                <a:spcPct val="120000"/>
              </a:lnSpc>
              <a:spcBef>
                <a:spcPts val="0"/>
              </a:spcBef>
            </a:pPr>
            <a:r>
              <a:rPr lang="en-US"/>
              <a:t>2. Try to give the price early during promotion.</a:t>
            </a:r>
          </a:p>
          <a:p>
            <a:pPr>
              <a:lnSpc>
                <a:spcPct val="120000"/>
              </a:lnSpc>
              <a:spcBef>
                <a:spcPts val="0"/>
              </a:spcBef>
            </a:pPr>
            <a:r>
              <a:rPr lang="en-US"/>
              <a:t>3. During promotions, try to give a disturbance free shopping experience to customers.</a:t>
            </a:r>
          </a:p>
          <a:p>
            <a:pPr>
              <a:lnSpc>
                <a:spcPct val="120000"/>
              </a:lnSpc>
              <a:spcBef>
                <a:spcPts val="0"/>
              </a:spcBef>
            </a:pPr>
            <a:r>
              <a:rPr lang="en-US"/>
              <a:t>4. Late declaration of price and discounts.</a:t>
            </a:r>
          </a:p>
          <a:p>
            <a:pPr>
              <a:lnSpc>
                <a:spcPct val="120000"/>
              </a:lnSpc>
              <a:spcBef>
                <a:spcPts val="0"/>
              </a:spcBef>
            </a:pPr>
            <a:r>
              <a:rPr lang="en-US"/>
              <a:t>5. No one has expressed to recommend Snapdeal to a contact as it has the most negative feedbacks among all other websites.</a:t>
            </a:r>
            <a:br>
              <a:rPr lang="en-US"/>
            </a:br>
            <a:endParaRPr lang="en-US"/>
          </a:p>
          <a:p>
            <a:pPr>
              <a:lnSpc>
                <a:spcPct val="120000"/>
              </a:lnSpc>
              <a:spcBef>
                <a:spcPts val="0"/>
              </a:spcBef>
            </a:pPr>
            <a:r>
              <a:rPr lang="en-US" b="1"/>
              <a:t>Positive feedback summary:</a:t>
            </a:r>
          </a:p>
          <a:p>
            <a:pPr>
              <a:lnSpc>
                <a:spcPct val="120000"/>
              </a:lnSpc>
              <a:spcBef>
                <a:spcPts val="0"/>
              </a:spcBef>
            </a:pPr>
            <a:r>
              <a:rPr lang="en-US"/>
              <a:t>1. Convenient to use.</a:t>
            </a:r>
          </a:p>
          <a:p>
            <a:pPr>
              <a:lnSpc>
                <a:spcPct val="120000"/>
              </a:lnSpc>
              <a:spcBef>
                <a:spcPts val="0"/>
              </a:spcBef>
            </a:pPr>
            <a:r>
              <a:rPr lang="en-US"/>
              <a:t>2. 54% of the customers are happy about the availability of financial information security.</a:t>
            </a:r>
            <a:endParaRPr lang="en-IN" dirty="0"/>
          </a:p>
        </p:txBody>
      </p:sp>
      <p:sp>
        <p:nvSpPr>
          <p:cNvPr id="4" name="Text Placeholder 3">
            <a:extLst>
              <a:ext uri="{FF2B5EF4-FFF2-40B4-BE49-F238E27FC236}">
                <a16:creationId xmlns:a16="http://schemas.microsoft.com/office/drawing/2014/main" id="{EBE32FCF-913D-43A9-AF97-63F10E90567C}"/>
              </a:ext>
            </a:extLst>
          </p:cNvPr>
          <p:cNvSpPr txBox="1">
            <a:spLocks/>
          </p:cNvSpPr>
          <p:nvPr/>
        </p:nvSpPr>
        <p:spPr>
          <a:xfrm>
            <a:off x="8125883" y="1803400"/>
            <a:ext cx="3313448" cy="4267201"/>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Online Store Company:</a:t>
            </a:r>
            <a:endParaRPr lang="en-IN" dirty="0"/>
          </a:p>
        </p:txBody>
      </p:sp>
      <p:pic>
        <p:nvPicPr>
          <p:cNvPr id="5" name="Picture 4">
            <a:extLst>
              <a:ext uri="{FF2B5EF4-FFF2-40B4-BE49-F238E27FC236}">
                <a16:creationId xmlns:a16="http://schemas.microsoft.com/office/drawing/2014/main" id="{6FB89B9B-CBE2-4368-99C1-EC96574A3AD2}"/>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1410537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C8C911-F676-4C75-B78D-83BA94B571D2}"/>
              </a:ext>
            </a:extLst>
          </p:cNvPr>
          <p:cNvSpPr/>
          <p:nvPr/>
        </p:nvSpPr>
        <p:spPr>
          <a:xfrm>
            <a:off x="1701211" y="2118252"/>
            <a:ext cx="9887409" cy="317009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marL="457200" indent="-457200">
              <a:buFont typeface="+mj-lt"/>
              <a:buAutoNum type="arabicPeriod"/>
            </a:pPr>
            <a:r>
              <a:rPr lang="en-US" sz="2000" dirty="0">
                <a:latin typeface="Arial Rounded MT Bold" panose="020F0704030504030204" pitchFamily="34" charset="0"/>
              </a:rPr>
              <a:t>We will need to perform some preprocessing on the data for example using the scaling techniques</a:t>
            </a:r>
          </a:p>
          <a:p>
            <a:pPr marL="457200" indent="-457200">
              <a:buFont typeface="+mj-lt"/>
              <a:buAutoNum type="arabicPeriod"/>
            </a:pPr>
            <a:r>
              <a:rPr lang="en-US" sz="2000" dirty="0">
                <a:latin typeface="Arial Rounded MT Bold" panose="020F0704030504030204" pitchFamily="34" charset="0"/>
              </a:rPr>
              <a:t>Since we are mostly categorical data present in the dataset we are not going to worry about removing outliers or skewness</a:t>
            </a:r>
          </a:p>
          <a:p>
            <a:pPr marL="457200" indent="-457200">
              <a:buFont typeface="+mj-lt"/>
              <a:buAutoNum type="arabicPeriod"/>
            </a:pPr>
            <a:r>
              <a:rPr lang="en-US" sz="2000" dirty="0">
                <a:latin typeface="Arial Rounded MT Bold" panose="020F0704030504030204" pitchFamily="34" charset="0"/>
              </a:rPr>
              <a:t>Need to build some unsupervised machine learning models</a:t>
            </a:r>
          </a:p>
          <a:p>
            <a:pPr marL="457200" indent="-457200">
              <a:buFont typeface="+mj-lt"/>
              <a:buAutoNum type="arabicPeriod"/>
            </a:pPr>
            <a:r>
              <a:rPr lang="en-US" sz="2000" dirty="0">
                <a:latin typeface="Arial Rounded MT Bold" panose="020F0704030504030204" pitchFamily="34" charset="0"/>
              </a:rPr>
              <a:t>Will have to verify the clustering or association algorithm details that can be used on the dataset</a:t>
            </a:r>
          </a:p>
          <a:p>
            <a:pPr marL="457200" indent="-457200">
              <a:buFont typeface="+mj-lt"/>
              <a:buAutoNum type="arabicPeriod"/>
            </a:pPr>
            <a:r>
              <a:rPr lang="en-US" sz="2000" dirty="0">
                <a:latin typeface="Arial Rounded MT Bold" panose="020F0704030504030204" pitchFamily="34" charset="0"/>
              </a:rPr>
              <a:t>Some algorithms that we intend to work upon are k-means clustering, k-nearest neighbors for unsupervised machine learning, hierarchal clustering, priority  algorithm and neural networks.</a:t>
            </a:r>
            <a:endParaRPr lang="en-IN" sz="2000" dirty="0">
              <a:latin typeface="Arial Rounded MT Bold" panose="020F0704030504030204" pitchFamily="34" charset="0"/>
            </a:endParaRPr>
          </a:p>
        </p:txBody>
      </p:sp>
      <p:sp>
        <p:nvSpPr>
          <p:cNvPr id="3" name="Rectangle 2">
            <a:extLst>
              <a:ext uri="{FF2B5EF4-FFF2-40B4-BE49-F238E27FC236}">
                <a16:creationId xmlns:a16="http://schemas.microsoft.com/office/drawing/2014/main" id="{D81BDFDB-3465-46D1-B90E-64048EEC077D}"/>
              </a:ext>
            </a:extLst>
          </p:cNvPr>
          <p:cNvSpPr/>
          <p:nvPr/>
        </p:nvSpPr>
        <p:spPr>
          <a:xfrm>
            <a:off x="4043197" y="317438"/>
            <a:ext cx="410561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Future Work</a:t>
            </a:r>
          </a:p>
        </p:txBody>
      </p:sp>
    </p:spTree>
    <p:extLst>
      <p:ext uri="{BB962C8B-B14F-4D97-AF65-F5344CB8AC3E}">
        <p14:creationId xmlns:p14="http://schemas.microsoft.com/office/powerpoint/2010/main" val="2547555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1F6EE2-8D03-4D17-B1B2-98528E137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801" y="0"/>
            <a:ext cx="9142383" cy="6858000"/>
          </a:xfrm>
          <a:prstGeom prst="rect">
            <a:avLst/>
          </a:prstGeom>
        </p:spPr>
      </p:pic>
    </p:spTree>
    <p:extLst>
      <p:ext uri="{BB962C8B-B14F-4D97-AF65-F5344CB8AC3E}">
        <p14:creationId xmlns:p14="http://schemas.microsoft.com/office/powerpoint/2010/main" val="2497484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63B48-0405-42C8-A52A-FE826FE5800C}"/>
              </a:ext>
            </a:extLst>
          </p:cNvPr>
          <p:cNvSpPr/>
          <p:nvPr/>
        </p:nvSpPr>
        <p:spPr>
          <a:xfrm>
            <a:off x="1570460" y="102833"/>
            <a:ext cx="421782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Introduction</a:t>
            </a:r>
          </a:p>
        </p:txBody>
      </p:sp>
      <p:sp>
        <p:nvSpPr>
          <p:cNvPr id="4" name="TextBox 3">
            <a:extLst>
              <a:ext uri="{FF2B5EF4-FFF2-40B4-BE49-F238E27FC236}">
                <a16:creationId xmlns:a16="http://schemas.microsoft.com/office/drawing/2014/main" id="{5550B2D5-EA58-4066-832E-36890556F714}"/>
              </a:ext>
            </a:extLst>
          </p:cNvPr>
          <p:cNvSpPr txBox="1"/>
          <p:nvPr/>
        </p:nvSpPr>
        <p:spPr>
          <a:xfrm>
            <a:off x="1733162" y="1921451"/>
            <a:ext cx="10200691" cy="4154984"/>
          </a:xfrm>
          <a:prstGeom prst="rect">
            <a:avLst/>
          </a:prstGeom>
          <a:noFill/>
        </p:spPr>
        <p:txBody>
          <a:bodyPr wrap="square">
            <a:spAutoFit/>
          </a:bodyPr>
          <a:lstStyle/>
          <a:p>
            <a:r>
              <a:rPr lang="en-US" sz="2400" dirty="0">
                <a:latin typeface="Arial Rounded MT Bold" panose="020F0704030504030204" pitchFamily="34" charset="0"/>
              </a:rPr>
              <a:t>What is Customer Retention and do we really need it?</a:t>
            </a:r>
          </a:p>
          <a:p>
            <a:pPr marL="0" indent="0">
              <a:buNone/>
            </a:pPr>
            <a:endParaRPr lang="en-US" sz="2400" dirty="0">
              <a:latin typeface="Arial Rounded MT Bold" panose="020F0704030504030204" pitchFamily="34" charset="0"/>
            </a:endParaRPr>
          </a:p>
          <a:p>
            <a:pPr marL="301752" lvl="1" indent="0">
              <a:buNone/>
            </a:pPr>
            <a:r>
              <a:rPr lang="en-US" sz="2400" dirty="0">
                <a:latin typeface="Arial Rounded MT Bold" panose="020F0704030504030204" pitchFamily="34" charset="0"/>
              </a:rPr>
              <a:t>“Customer retention refers to company’s ability to turn customers into repeat buyers and prevent them from switching to a competitor”</a:t>
            </a:r>
          </a:p>
          <a:p>
            <a:pPr marL="301752" lvl="1" indent="0">
              <a:buNone/>
            </a:pPr>
            <a:r>
              <a:rPr lang="en-US" sz="2400" dirty="0">
                <a:latin typeface="Arial Rounded MT Bold" panose="020F0704030504030204" pitchFamily="34" charset="0"/>
              </a:rPr>
              <a:t>In other words customer retention means – </a:t>
            </a:r>
            <a:r>
              <a:rPr lang="en-US" sz="2400" b="1" dirty="0">
                <a:latin typeface="Arial Rounded MT Bold" panose="020F0704030504030204" pitchFamily="34" charset="0"/>
              </a:rPr>
              <a:t>“To maintain the existing customers”</a:t>
            </a:r>
          </a:p>
          <a:p>
            <a:pPr marL="0" indent="0">
              <a:buNone/>
            </a:pPr>
            <a:endParaRPr lang="en-US" sz="2400" dirty="0">
              <a:latin typeface="Arial Rounded MT Bold" panose="020F0704030504030204" pitchFamily="34" charset="0"/>
            </a:endParaRPr>
          </a:p>
          <a:p>
            <a:r>
              <a:rPr lang="en-US" sz="2400" dirty="0">
                <a:latin typeface="Arial Rounded MT Bold" panose="020F0704030504030204" pitchFamily="34" charset="0"/>
              </a:rPr>
              <a:t>This happens only if there exists a positive relation between the company and the customer.</a:t>
            </a:r>
          </a:p>
          <a:p>
            <a:pPr marL="0" indent="0">
              <a:buNone/>
            </a:pP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360574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9BE6AF-FFDB-43A4-B9A3-E3C336A37F34}"/>
              </a:ext>
            </a:extLst>
          </p:cNvPr>
          <p:cNvSpPr txBox="1"/>
          <p:nvPr/>
        </p:nvSpPr>
        <p:spPr>
          <a:xfrm>
            <a:off x="2041077" y="1033008"/>
            <a:ext cx="8969051" cy="4893647"/>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Arial Rounded MT Bold" panose="020F0704030504030204" pitchFamily="34" charset="0"/>
                <a:ea typeface="Cambria" panose="02040503050406030204" pitchFamily="18" charset="0"/>
              </a:rPr>
              <a:t>What are the benefits of Customer Retention ?</a:t>
            </a:r>
          </a:p>
          <a:p>
            <a:pPr marL="0" indent="0">
              <a:buNone/>
            </a:pPr>
            <a:endParaRPr lang="en-US" sz="2400" dirty="0">
              <a:latin typeface="Arial Rounded MT Bold" panose="020F0704030504030204" pitchFamily="34" charset="0"/>
              <a:ea typeface="Cambria" panose="02040503050406030204" pitchFamily="18" charset="0"/>
            </a:endParaRP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Declined migration rates</a:t>
            </a:r>
          </a:p>
          <a:p>
            <a:pPr marL="800100" lvl="1" indent="-342900">
              <a:buFont typeface="Wingdings" panose="05000000000000000000" pitchFamily="2" charset="2"/>
              <a:buChar char="ü"/>
            </a:pPr>
            <a:r>
              <a:rPr lang="en-US" sz="2400" dirty="0">
                <a:latin typeface="Arial Rounded MT Bold" panose="020F0704030504030204" pitchFamily="34" charset="0"/>
                <a:ea typeface="Cambria" panose="02040503050406030204" pitchFamily="18" charset="0"/>
              </a:rPr>
              <a:t>It’s more expensive to acquire a new customer than to retain an old one.</a:t>
            </a:r>
          </a:p>
          <a:p>
            <a:pPr lvl="1"/>
            <a:endParaRPr lang="en-US" sz="2400" dirty="0">
              <a:latin typeface="Arial Rounded MT Bold" panose="020F0704030504030204" pitchFamily="34" charset="0"/>
              <a:ea typeface="Cambria" panose="02040503050406030204" pitchFamily="18" charset="0"/>
            </a:endParaRPr>
          </a:p>
        </p:txBody>
      </p:sp>
    </p:spTree>
    <p:extLst>
      <p:ext uri="{BB962C8B-B14F-4D97-AF65-F5344CB8AC3E}">
        <p14:creationId xmlns:p14="http://schemas.microsoft.com/office/powerpoint/2010/main" val="265263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A8CE4D-AC3F-4F06-A7F1-05B7A7F56C6C}"/>
              </a:ext>
            </a:extLst>
          </p:cNvPr>
          <p:cNvSpPr txBox="1"/>
          <p:nvPr/>
        </p:nvSpPr>
        <p:spPr>
          <a:xfrm>
            <a:off x="1334278" y="1364179"/>
            <a:ext cx="10067730" cy="4154984"/>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Arial Rounded MT Bold" panose="020F0704030504030204" pitchFamily="34" charset="0"/>
                <a:ea typeface="Cambria" panose="02040503050406030204" pitchFamily="18" charset="0"/>
              </a:rPr>
              <a:t>Tips for Succeeding at Customer Retention</a:t>
            </a:r>
          </a:p>
          <a:p>
            <a:endParaRPr lang="en-US" sz="2400" cap="none" dirty="0">
              <a:solidFill>
                <a:schemeClr val="accent5"/>
              </a:solidFill>
              <a:latin typeface="Arial Rounded MT Bold" panose="020F0704030504030204" pitchFamily="34" charset="0"/>
              <a:ea typeface="Cambria" panose="02040503050406030204" pitchFamily="18" charset="0"/>
            </a:endParaRP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Take action and Measure the results </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Keep asking, listening analyzing and improving</a:t>
            </a:r>
            <a:endParaRPr lang="en-IN" sz="2400" cap="none" dirty="0">
              <a:latin typeface="Arial Rounded MT Bold" panose="020F0704030504030204" pitchFamily="34" charset="0"/>
              <a:ea typeface="Cambria" panose="02040503050406030204" pitchFamily="18" charset="0"/>
            </a:endParaRPr>
          </a:p>
        </p:txBody>
      </p:sp>
    </p:spTree>
    <p:extLst>
      <p:ext uri="{BB962C8B-B14F-4D97-AF65-F5344CB8AC3E}">
        <p14:creationId xmlns:p14="http://schemas.microsoft.com/office/powerpoint/2010/main" val="353471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5636F3-1E52-46AF-AF7A-D238590C9645}"/>
              </a:ext>
            </a:extLst>
          </p:cNvPr>
          <p:cNvSpPr txBox="1"/>
          <p:nvPr/>
        </p:nvSpPr>
        <p:spPr>
          <a:xfrm>
            <a:off x="1250302" y="1007929"/>
            <a:ext cx="10758196" cy="4893647"/>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Arial Rounded MT Bold" panose="020F0704030504030204" pitchFamily="34" charset="0"/>
                <a:ea typeface="Cambria" panose="02040503050406030204" pitchFamily="18" charset="0"/>
              </a:rPr>
              <a:t>Motivation for the Problem Undertaken</a:t>
            </a:r>
          </a:p>
          <a:p>
            <a:endParaRPr lang="en-US" sz="2400" cap="none" dirty="0">
              <a:solidFill>
                <a:schemeClr val="accent5"/>
              </a:solidFill>
              <a:latin typeface="Arial Rounded MT Bold" panose="020F0704030504030204" pitchFamily="34" charset="0"/>
              <a:ea typeface="Cambria" panose="02040503050406030204" pitchFamily="18" charset="0"/>
            </a:endParaRP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400" cap="none" dirty="0">
                <a:latin typeface="Arial Rounded MT Bold" panose="020F0704030504030204" pitchFamily="34" charset="0"/>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220976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2403EB-10FD-493C-931F-29C6377360D2}"/>
              </a:ext>
            </a:extLst>
          </p:cNvPr>
          <p:cNvSpPr/>
          <p:nvPr/>
        </p:nvSpPr>
        <p:spPr>
          <a:xfrm>
            <a:off x="2822511" y="93506"/>
            <a:ext cx="654698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Problem Statement</a:t>
            </a:r>
          </a:p>
        </p:txBody>
      </p:sp>
      <p:sp>
        <p:nvSpPr>
          <p:cNvPr id="4" name="TextBox 3">
            <a:extLst>
              <a:ext uri="{FF2B5EF4-FFF2-40B4-BE49-F238E27FC236}">
                <a16:creationId xmlns:a16="http://schemas.microsoft.com/office/drawing/2014/main" id="{DB5669FB-5386-43AB-B41B-70E3A0F9D1EA}"/>
              </a:ext>
            </a:extLst>
          </p:cNvPr>
          <p:cNvSpPr txBox="1"/>
          <p:nvPr/>
        </p:nvSpPr>
        <p:spPr>
          <a:xfrm>
            <a:off x="1362269" y="1424321"/>
            <a:ext cx="10655559" cy="4401205"/>
          </a:xfrm>
          <a:prstGeom prst="rect">
            <a:avLst/>
          </a:prstGeom>
          <a:noFill/>
        </p:spPr>
        <p:txBody>
          <a:bodyPr wrap="square">
            <a:spAutoFit/>
          </a:bodyPr>
          <a:lstStyle/>
          <a:p>
            <a:pPr marL="285750" indent="-285750">
              <a:buFont typeface="Wingdings" panose="05000000000000000000" pitchFamily="2" charset="2"/>
              <a:buChar char="ü"/>
            </a:pPr>
            <a:r>
              <a:rPr lang="en-US" sz="2000" dirty="0">
                <a:latin typeface="Arial Rounded MT Bold" panose="020F0704030504030204" pitchFamily="34" charset="0"/>
              </a:rPr>
              <a:t>Customer satisfaction has emerged as one of the most important factors that guarantee the success of online store; it has been posited as a key stimulant of purchase or repurchase intentions and customer loyalty.</a:t>
            </a:r>
          </a:p>
          <a:p>
            <a:pPr marL="285750" indent="-285750">
              <a:buFont typeface="Wingdings" panose="05000000000000000000" pitchFamily="2" charset="2"/>
              <a:buChar char="ü"/>
            </a:pPr>
            <a:r>
              <a:rPr lang="en-US" sz="2000" dirty="0">
                <a:latin typeface="Arial Rounded MT Bold" panose="020F0704030504030204" pitchFamily="34" charset="0"/>
              </a:rPr>
              <a:t>A comprehensive review of the literature, theories and models have been carried out to propose the models for customer activation and customer retention.</a:t>
            </a:r>
          </a:p>
          <a:p>
            <a:pPr marL="285750" indent="-285750">
              <a:buFont typeface="Wingdings" panose="05000000000000000000" pitchFamily="2" charset="2"/>
              <a:buChar char="ü"/>
            </a:pPr>
            <a:r>
              <a:rPr lang="en-US" sz="2000" dirty="0">
                <a:latin typeface="Arial Rounded MT Bold" panose="020F0704030504030204" pitchFamily="34" charset="0"/>
              </a:rPr>
              <a:t>Five major factors that contributed to the success of an e-commerce store have been identified as: service quality, system quality, information quality, trust and net benefit.</a:t>
            </a:r>
          </a:p>
          <a:p>
            <a:pPr marL="285750" indent="-285750">
              <a:buFont typeface="Wingdings" panose="05000000000000000000" pitchFamily="2" charset="2"/>
              <a:buChar char="ü"/>
            </a:pPr>
            <a:r>
              <a:rPr lang="en-US" sz="2000" dirty="0">
                <a:latin typeface="Arial Rounded MT Bold" panose="020F0704030504030204" pitchFamily="34" charset="0"/>
              </a:rPr>
              <a:t>The research furthermore investigated the factors that influence the online customers repeat purchase intention.</a:t>
            </a:r>
          </a:p>
          <a:p>
            <a:pPr marL="285750" indent="-285750">
              <a:buFont typeface="Wingdings" panose="05000000000000000000" pitchFamily="2" charset="2"/>
              <a:buChar char="ü"/>
            </a:pPr>
            <a:r>
              <a:rPr lang="en-US" sz="2000" dirty="0">
                <a:latin typeface="Arial Rounded MT Bold" panose="020F0704030504030204" pitchFamily="34" charset="0"/>
              </a:rPr>
              <a:t>The combination of both utilitarian value and hedonistic values are needed to affect the repeat purchase intention (loyalty) positively.</a:t>
            </a:r>
          </a:p>
          <a:p>
            <a:pPr marL="285750" indent="-285750">
              <a:buFont typeface="Wingdings" panose="05000000000000000000" pitchFamily="2" charset="2"/>
              <a:buChar char="ü"/>
            </a:pPr>
            <a:r>
              <a:rPr lang="en-US" sz="2000" dirty="0">
                <a:latin typeface="Arial Rounded MT Bold" panose="020F0704030504030204" pitchFamily="34" charset="0"/>
              </a:rPr>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2581262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5AA926-A117-48DA-8591-2E535E440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563" y="1448679"/>
            <a:ext cx="6802017" cy="5212325"/>
          </a:xfrm>
          <a:prstGeom prst="rect">
            <a:avLst/>
          </a:prstGeom>
        </p:spPr>
      </p:pic>
      <p:sp>
        <p:nvSpPr>
          <p:cNvPr id="4" name="Rectangle 3">
            <a:extLst>
              <a:ext uri="{FF2B5EF4-FFF2-40B4-BE49-F238E27FC236}">
                <a16:creationId xmlns:a16="http://schemas.microsoft.com/office/drawing/2014/main" id="{154FEB78-6D5A-4AAD-9340-80B95E0F3864}"/>
              </a:ext>
            </a:extLst>
          </p:cNvPr>
          <p:cNvSpPr/>
          <p:nvPr/>
        </p:nvSpPr>
        <p:spPr>
          <a:xfrm>
            <a:off x="1074743" y="301950"/>
            <a:ext cx="10237098"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cap="none" spc="0" dirty="0">
                <a:ln/>
                <a:solidFill>
                  <a:schemeClr val="accent4"/>
                </a:solidFill>
                <a:effectLst/>
              </a:rPr>
              <a:t>Problem Statement can be diagrammatically represented as below</a:t>
            </a:r>
          </a:p>
        </p:txBody>
      </p:sp>
    </p:spTree>
    <p:extLst>
      <p:ext uri="{BB962C8B-B14F-4D97-AF65-F5344CB8AC3E}">
        <p14:creationId xmlns:p14="http://schemas.microsoft.com/office/powerpoint/2010/main" val="199792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A2D10-DCBC-43BC-B972-AADDC1C85BCB}"/>
              </a:ext>
            </a:extLst>
          </p:cNvPr>
          <p:cNvSpPr/>
          <p:nvPr/>
        </p:nvSpPr>
        <p:spPr>
          <a:xfrm>
            <a:off x="2553219" y="158820"/>
            <a:ext cx="3129382" cy="83099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cap="none" spc="0" dirty="0">
                <a:ln/>
                <a:solidFill>
                  <a:schemeClr val="accent4"/>
                </a:solidFill>
                <a:effectLst/>
              </a:rPr>
              <a:t>Objective</a:t>
            </a:r>
          </a:p>
        </p:txBody>
      </p:sp>
      <p:sp>
        <p:nvSpPr>
          <p:cNvPr id="4" name="TextBox 3">
            <a:extLst>
              <a:ext uri="{FF2B5EF4-FFF2-40B4-BE49-F238E27FC236}">
                <a16:creationId xmlns:a16="http://schemas.microsoft.com/office/drawing/2014/main" id="{685CFDC0-6AC7-4AFB-880E-41137B98FD05}"/>
              </a:ext>
            </a:extLst>
          </p:cNvPr>
          <p:cNvSpPr txBox="1"/>
          <p:nvPr/>
        </p:nvSpPr>
        <p:spPr>
          <a:xfrm>
            <a:off x="1688841" y="1587006"/>
            <a:ext cx="10207690" cy="4154984"/>
          </a:xfrm>
          <a:prstGeom prst="rect">
            <a:avLst/>
          </a:prstGeom>
          <a:noFill/>
        </p:spPr>
        <p:txBody>
          <a:bodyPr wrap="square">
            <a:spAutoFit/>
          </a:bodyPr>
          <a:lstStyle/>
          <a:p>
            <a:pPr marL="342900" indent="-342900">
              <a:buFont typeface="Wingdings" panose="05000000000000000000" pitchFamily="2" charset="2"/>
              <a:buChar char="Ø"/>
            </a:pPr>
            <a:endParaRPr lang="en-IN" sz="2400" dirty="0">
              <a:latin typeface="Arial Rounded MT Bold" panose="020F0704030504030204" pitchFamily="34" charset="0"/>
            </a:endParaRPr>
          </a:p>
          <a:p>
            <a:pPr marL="342900" indent="-342900">
              <a:buFont typeface="Wingdings" panose="05000000000000000000" pitchFamily="2" charset="2"/>
              <a:buChar char="ü"/>
            </a:pPr>
            <a:r>
              <a:rPr lang="en-IN" sz="2400" dirty="0">
                <a:latin typeface="Arial Rounded MT Bold" panose="020F0704030504030204" pitchFamily="34" charset="0"/>
              </a:rPr>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ü"/>
            </a:pPr>
            <a:endParaRPr lang="en-IN" sz="2400" dirty="0">
              <a:latin typeface="Arial Rounded MT Bold" panose="020F0704030504030204" pitchFamily="34" charset="0"/>
            </a:endParaRPr>
          </a:p>
          <a:p>
            <a:pPr marL="342900" indent="-342900">
              <a:buFont typeface="Wingdings" panose="05000000000000000000" pitchFamily="2" charset="2"/>
              <a:buChar char="ü"/>
            </a:pPr>
            <a:r>
              <a:rPr lang="en-IN" sz="2400" dirty="0">
                <a:latin typeface="Arial Rounded MT Bold" panose="020F0704030504030204" pitchFamily="34" charset="0"/>
              </a:rPr>
              <a:t>Using the model we are tasked with determining which features were most influential in loss of valuable customer and then making a plan for how the company could use this information to increase customer retention.</a:t>
            </a:r>
          </a:p>
          <a:p>
            <a:endParaRPr lang="en-IN" sz="2400" dirty="0">
              <a:latin typeface="Arial Rounded MT Bold" panose="020F0704030504030204" pitchFamily="34" charset="0"/>
            </a:endParaRPr>
          </a:p>
        </p:txBody>
      </p:sp>
    </p:spTree>
    <p:extLst>
      <p:ext uri="{BB962C8B-B14F-4D97-AF65-F5344CB8AC3E}">
        <p14:creationId xmlns:p14="http://schemas.microsoft.com/office/powerpoint/2010/main" val="149483926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1_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TM02892315[[fn=Wisp]]</Template>
  <TotalTime>496</TotalTime>
  <Words>2310</Words>
  <Application>Microsoft Office PowerPoint</Application>
  <PresentationFormat>Widescreen</PresentationFormat>
  <Paragraphs>191</Paragraphs>
  <Slides>28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Arial Rounded MT Bold</vt:lpstr>
      <vt:lpstr>Century Gothic</vt:lpstr>
      <vt:lpstr>Constantia (Body)</vt:lpstr>
      <vt:lpstr>Wingdings</vt:lpstr>
      <vt:lpstr>Wingdings 3</vt:lpstr>
      <vt:lpstr>Wisp</vt:lpstr>
      <vt:lpstr>1_Wisp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bharath vasa</dc:creator>
  <cp:lastModifiedBy>bharath vasa</cp:lastModifiedBy>
  <cp:revision>8</cp:revision>
  <dcterms:created xsi:type="dcterms:W3CDTF">2021-11-12T04:41:26Z</dcterms:created>
  <dcterms:modified xsi:type="dcterms:W3CDTF">2021-11-12T12:57:50Z</dcterms:modified>
</cp:coreProperties>
</file>